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6" r:id="rId2"/>
    <p:sldId id="277" r:id="rId3"/>
    <p:sldId id="270" r:id="rId4"/>
    <p:sldId id="319" r:id="rId5"/>
    <p:sldId id="339" r:id="rId6"/>
    <p:sldId id="340" r:id="rId7"/>
    <p:sldId id="315" r:id="rId8"/>
    <p:sldId id="310" r:id="rId9"/>
    <p:sldId id="332" r:id="rId10"/>
    <p:sldId id="333" r:id="rId11"/>
    <p:sldId id="334" r:id="rId12"/>
    <p:sldId id="338" r:id="rId13"/>
    <p:sldId id="335" r:id="rId14"/>
    <p:sldId id="336" r:id="rId15"/>
    <p:sldId id="337" r:id="rId16"/>
    <p:sldId id="323" r:id="rId17"/>
    <p:sldId id="325" r:id="rId18"/>
    <p:sldId id="327" r:id="rId19"/>
    <p:sldId id="329" r:id="rId20"/>
    <p:sldId id="330"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2D1EC"/>
    <a:srgbClr val="34C1D4"/>
    <a:srgbClr val="142440"/>
    <a:srgbClr val="6512AA"/>
    <a:srgbClr val="66FF33"/>
    <a:srgbClr val="B9B9BA"/>
    <a:srgbClr val="B7072D"/>
    <a:srgbClr val="2F528F"/>
    <a:srgbClr val="EF3078"/>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577" autoAdjust="0"/>
    <p:restoredTop sz="50812" autoAdjust="0"/>
  </p:normalViewPr>
  <p:slideViewPr>
    <p:cSldViewPr snapToGrid="0">
      <p:cViewPr varScale="1">
        <p:scale>
          <a:sx n="43" d="100"/>
          <a:sy n="43" d="100"/>
        </p:scale>
        <p:origin x="-342" y="75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336" y="-11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27236-F1B3-4260-855E-D71B148180F1}" type="datetimeFigureOut">
              <a:rPr lang="en-IN" smtClean="0"/>
              <a:pPr/>
              <a:t>25-08-2025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0F621-8DEE-41E0-89D0-DDE019A0F753}" type="slidenum">
              <a:rPr lang="en-IN" smtClean="0"/>
              <a:pPr/>
              <a:t>‹#›</a:t>
            </a:fld>
            <a:endParaRPr lang="en-IN"/>
          </a:p>
        </p:txBody>
      </p:sp>
    </p:spTree>
    <p:extLst>
      <p:ext uri="{BB962C8B-B14F-4D97-AF65-F5344CB8AC3E}">
        <p14:creationId xmlns="" xmlns:p14="http://schemas.microsoft.com/office/powerpoint/2010/main" val="184825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F940F621-8DEE-41E0-89D0-DDE019A0F753}" type="slidenum">
              <a:rPr lang="en-IN" smtClean="0"/>
              <a:pPr/>
              <a:t>2</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Deep Learning</a:t>
            </a:r>
          </a:p>
          <a:p>
            <a:r>
              <a:rPr lang="en-US" sz="1200" b="1" kern="1200" dirty="0" smtClean="0">
                <a:solidFill>
                  <a:schemeClr val="tx1"/>
                </a:solidFill>
                <a:latin typeface="+mn-lt"/>
                <a:ea typeface="+mn-ea"/>
                <a:cs typeface="+mn-cs"/>
              </a:rPr>
              <a:t>1. What is Deep Learning?</a:t>
            </a:r>
          </a:p>
          <a:p>
            <a:r>
              <a:rPr lang="en-US" sz="1200" kern="1200" dirty="0" smtClean="0">
                <a:solidFill>
                  <a:schemeClr val="tx1"/>
                </a:solidFill>
                <a:latin typeface="+mn-lt"/>
                <a:ea typeface="+mn-ea"/>
                <a:cs typeface="+mn-cs"/>
              </a:rPr>
              <a:t>Deep Learning is a </a:t>
            </a:r>
            <a:r>
              <a:rPr lang="en-US" sz="1200" b="1" kern="1200" dirty="0" smtClean="0">
                <a:solidFill>
                  <a:schemeClr val="tx1"/>
                </a:solidFill>
                <a:latin typeface="+mn-lt"/>
                <a:ea typeface="+mn-ea"/>
                <a:cs typeface="+mn-cs"/>
              </a:rPr>
              <a:t>subset of Machine Learning</a:t>
            </a:r>
            <a:r>
              <a:rPr lang="en-US" sz="1200" kern="1200" dirty="0" smtClean="0">
                <a:solidFill>
                  <a:schemeClr val="tx1"/>
                </a:solidFill>
                <a:latin typeface="+mn-lt"/>
                <a:ea typeface="+mn-ea"/>
                <a:cs typeface="+mn-cs"/>
              </a:rPr>
              <a:t> that uses </a:t>
            </a:r>
            <a:r>
              <a:rPr lang="en-US" sz="1200" b="1" kern="1200" dirty="0" smtClean="0">
                <a:solidFill>
                  <a:schemeClr val="tx1"/>
                </a:solidFill>
                <a:latin typeface="+mn-lt"/>
                <a:ea typeface="+mn-ea"/>
                <a:cs typeface="+mn-cs"/>
              </a:rPr>
              <a:t>neural networks with many layers</a:t>
            </a:r>
            <a:r>
              <a:rPr lang="en-US" sz="1200" kern="1200" dirty="0" smtClean="0">
                <a:solidFill>
                  <a:schemeClr val="tx1"/>
                </a:solidFill>
                <a:latin typeface="+mn-lt"/>
                <a:ea typeface="+mn-ea"/>
                <a:cs typeface="+mn-cs"/>
              </a:rPr>
              <a:t> (hence “deep”) to automatically learn complex patterns from data.</a:t>
            </a:r>
          </a:p>
          <a:p>
            <a:r>
              <a:rPr lang="en-US" sz="1200" kern="1200" dirty="0" smtClean="0">
                <a:solidFill>
                  <a:schemeClr val="tx1"/>
                </a:solidFill>
                <a:latin typeface="+mn-lt"/>
                <a:ea typeface="+mn-ea"/>
                <a:cs typeface="+mn-cs"/>
              </a:rPr>
              <a:t>Think of it like this:</a:t>
            </a:r>
          </a:p>
          <a:p>
            <a:pPr lvl="0"/>
            <a:r>
              <a:rPr lang="en-US" sz="1200" b="1" kern="1200" dirty="0" smtClean="0">
                <a:solidFill>
                  <a:schemeClr val="tx1"/>
                </a:solidFill>
                <a:latin typeface="+mn-lt"/>
                <a:ea typeface="+mn-ea"/>
                <a:cs typeface="+mn-cs"/>
              </a:rPr>
              <a:t>Machine Learning</a:t>
            </a:r>
            <a:r>
              <a:rPr lang="en-US" sz="1200" kern="1200" dirty="0" smtClean="0">
                <a:solidFill>
                  <a:schemeClr val="tx1"/>
                </a:solidFill>
                <a:latin typeface="+mn-lt"/>
                <a:ea typeface="+mn-ea"/>
                <a:cs typeface="+mn-cs"/>
              </a:rPr>
              <a:t> → You give the algorithm </a:t>
            </a:r>
            <a:r>
              <a:rPr lang="en-US" sz="1200" b="1" kern="1200" dirty="0" smtClean="0">
                <a:solidFill>
                  <a:schemeClr val="tx1"/>
                </a:solidFill>
                <a:latin typeface="+mn-lt"/>
                <a:ea typeface="+mn-ea"/>
                <a:cs typeface="+mn-cs"/>
              </a:rPr>
              <a:t>features</a:t>
            </a:r>
            <a:r>
              <a:rPr lang="en-US" sz="1200" kern="1200" dirty="0" smtClean="0">
                <a:solidFill>
                  <a:schemeClr val="tx1"/>
                </a:solidFill>
                <a:latin typeface="+mn-lt"/>
                <a:ea typeface="+mn-ea"/>
                <a:cs typeface="+mn-cs"/>
              </a:rPr>
              <a:t> (manually selected).</a:t>
            </a:r>
          </a:p>
          <a:p>
            <a:pPr lvl="0"/>
            <a:r>
              <a:rPr lang="en-US" sz="1200" b="1" kern="1200" dirty="0" smtClean="0">
                <a:solidFill>
                  <a:schemeClr val="tx1"/>
                </a:solidFill>
                <a:latin typeface="+mn-lt"/>
                <a:ea typeface="+mn-ea"/>
                <a:cs typeface="+mn-cs"/>
              </a:rPr>
              <a:t>Deep Learning</a:t>
            </a:r>
            <a:r>
              <a:rPr lang="en-US" sz="1200" kern="1200" dirty="0" smtClean="0">
                <a:solidFill>
                  <a:schemeClr val="tx1"/>
                </a:solidFill>
                <a:latin typeface="+mn-lt"/>
                <a:ea typeface="+mn-ea"/>
                <a:cs typeface="+mn-cs"/>
              </a:rPr>
              <a:t> → The algorithm </a:t>
            </a:r>
            <a:r>
              <a:rPr lang="en-US" sz="1200" b="1" kern="1200" dirty="0" smtClean="0">
                <a:solidFill>
                  <a:schemeClr val="tx1"/>
                </a:solidFill>
                <a:latin typeface="+mn-lt"/>
                <a:ea typeface="+mn-ea"/>
                <a:cs typeface="+mn-cs"/>
              </a:rPr>
              <a:t>learns the features itself</a:t>
            </a:r>
            <a:r>
              <a:rPr lang="en-US" sz="1200" kern="1200" dirty="0" smtClean="0">
                <a:solidFill>
                  <a:schemeClr val="tx1"/>
                </a:solidFill>
                <a:latin typeface="+mn-lt"/>
                <a:ea typeface="+mn-ea"/>
                <a:cs typeface="+mn-cs"/>
              </a:rPr>
              <a:t> from raw data.</a:t>
            </a:r>
          </a:p>
          <a:p>
            <a:r>
              <a:rPr lang="en-US" sz="1200" b="1" kern="1200" dirty="0" smtClean="0">
                <a:solidFill>
                  <a:schemeClr val="tx1"/>
                </a:solidFill>
                <a:latin typeface="+mn-lt"/>
                <a:ea typeface="+mn-ea"/>
                <a:cs typeface="+mn-cs"/>
              </a:rPr>
              <a:t>Example:</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ML: Detect a cat by giving ear length, eye shape, fur color.</a:t>
            </a:r>
          </a:p>
          <a:p>
            <a:pPr lvl="0"/>
            <a:r>
              <a:rPr lang="en-US" sz="1200" kern="1200" dirty="0" smtClean="0">
                <a:solidFill>
                  <a:schemeClr val="tx1"/>
                </a:solidFill>
                <a:latin typeface="+mn-lt"/>
                <a:ea typeface="+mn-ea"/>
                <a:cs typeface="+mn-cs"/>
              </a:rPr>
              <a:t>DL: Feed it raw cat images — it figures out those features on its own.</a:t>
            </a:r>
          </a:p>
          <a:p>
            <a:r>
              <a:rPr lang="en-US" sz="1200" b="1" kern="1200" dirty="0" smtClean="0">
                <a:solidFill>
                  <a:schemeClr val="tx1"/>
                </a:solidFill>
                <a:latin typeface="+mn-lt"/>
                <a:ea typeface="+mn-ea"/>
                <a:cs typeface="+mn-cs"/>
              </a:rPr>
              <a:t>What is Deep Learning?</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 subset of </a:t>
            </a:r>
            <a:r>
              <a:rPr lang="en-US" sz="1200" i="1" kern="1200" dirty="0" smtClean="0">
                <a:solidFill>
                  <a:schemeClr val="tx1"/>
                </a:solidFill>
                <a:latin typeface="+mn-lt"/>
                <a:ea typeface="+mn-ea"/>
                <a:cs typeface="+mn-cs"/>
              </a:rPr>
              <a:t>Machine Learning</a:t>
            </a:r>
            <a:r>
              <a:rPr lang="en-US" sz="1200" kern="1200" dirty="0" smtClean="0">
                <a:solidFill>
                  <a:schemeClr val="tx1"/>
                </a:solidFill>
                <a:latin typeface="+mn-lt"/>
                <a:ea typeface="+mn-ea"/>
                <a:cs typeface="+mn-cs"/>
              </a:rPr>
              <a:t> that uses </a:t>
            </a:r>
            <a:r>
              <a:rPr lang="en-US" sz="1200" b="1" kern="1200" dirty="0" smtClean="0">
                <a:solidFill>
                  <a:schemeClr val="tx1"/>
                </a:solidFill>
                <a:latin typeface="+mn-lt"/>
                <a:ea typeface="+mn-ea"/>
                <a:cs typeface="+mn-cs"/>
              </a:rPr>
              <a:t>artificial neural networks</a:t>
            </a:r>
            <a:r>
              <a:rPr lang="en-US" sz="1200" kern="1200" dirty="0" smtClean="0">
                <a:solidFill>
                  <a:schemeClr val="tx1"/>
                </a:solidFill>
                <a:latin typeface="+mn-lt"/>
                <a:ea typeface="+mn-ea"/>
                <a:cs typeface="+mn-cs"/>
              </a:rPr>
              <a:t> with many layers.</a:t>
            </a:r>
          </a:p>
          <a:p>
            <a:pPr lvl="0"/>
            <a:r>
              <a:rPr lang="en-US" sz="1200" kern="1200" dirty="0" smtClean="0">
                <a:solidFill>
                  <a:schemeClr val="tx1"/>
                </a:solidFill>
                <a:latin typeface="+mn-lt"/>
                <a:ea typeface="+mn-ea"/>
                <a:cs typeface="+mn-cs"/>
              </a:rPr>
              <a:t>Inspired by the way the human brain processes information.</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Why important?</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Powers technologies like self-driving cars, speech recognition, medical diagnosis, and </a:t>
            </a:r>
            <a:r>
              <a:rPr lang="en-US" sz="1200" kern="1200" dirty="0" err="1" smtClean="0">
                <a:solidFill>
                  <a:schemeClr val="tx1"/>
                </a:solidFill>
                <a:latin typeface="+mn-lt"/>
                <a:ea typeface="+mn-ea"/>
                <a:cs typeface="+mn-cs"/>
              </a:rPr>
              <a:t>chatbots</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13</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This image explains how a neural network works through the processes of </a:t>
            </a:r>
            <a:r>
              <a:rPr lang="en-US" sz="1200" b="1" i="0" kern="1200" dirty="0" smtClean="0">
                <a:solidFill>
                  <a:schemeClr val="tx1"/>
                </a:solidFill>
                <a:latin typeface="+mn-lt"/>
                <a:ea typeface="+mn-ea"/>
                <a:cs typeface="+mn-cs"/>
              </a:rPr>
              <a:t>forward propagation and backward propagation.</a:t>
            </a: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Forward Propagation</a:t>
            </a:r>
          </a:p>
          <a:p>
            <a:r>
              <a:rPr lang="en-US" sz="1200" b="1" i="0" kern="1200" dirty="0" smtClean="0">
                <a:solidFill>
                  <a:schemeClr val="tx1"/>
                </a:solidFill>
                <a:latin typeface="+mn-lt"/>
                <a:ea typeface="+mn-ea"/>
                <a:cs typeface="+mn-cs"/>
              </a:rPr>
              <a:t>Inputs (x1, x2): </a:t>
            </a:r>
            <a:r>
              <a:rPr lang="en-US" sz="1200" b="0" i="0" kern="1200" dirty="0" smtClean="0">
                <a:solidFill>
                  <a:schemeClr val="tx1"/>
                </a:solidFill>
                <a:latin typeface="+mn-lt"/>
                <a:ea typeface="+mn-ea"/>
                <a:cs typeface="+mn-cs"/>
              </a:rPr>
              <a:t>The neural network receives input values, which are passed to the input layer.</a:t>
            </a:r>
          </a:p>
          <a:p>
            <a:r>
              <a:rPr lang="en-US" sz="1200" b="1" i="0" kern="1200" dirty="0" smtClean="0">
                <a:solidFill>
                  <a:schemeClr val="tx1"/>
                </a:solidFill>
                <a:latin typeface="+mn-lt"/>
                <a:ea typeface="+mn-ea"/>
                <a:cs typeface="+mn-cs"/>
              </a:rPr>
              <a:t>Hidden Layers</a:t>
            </a:r>
            <a:r>
              <a:rPr lang="en-US" sz="1200" b="0" i="0" kern="1200" dirty="0" smtClean="0">
                <a:solidFill>
                  <a:schemeClr val="tx1"/>
                </a:solidFill>
                <a:latin typeface="+mn-lt"/>
                <a:ea typeface="+mn-ea"/>
                <a:cs typeface="+mn-cs"/>
              </a:rPr>
              <a:t>: The input data moves through several hidden layers (represented by colored circles), where each layer transforms the data using weights and activation functions.</a:t>
            </a:r>
          </a:p>
          <a:p>
            <a:r>
              <a:rPr lang="en-US" sz="1200" b="1" i="0" kern="1200" dirty="0" smtClean="0">
                <a:solidFill>
                  <a:schemeClr val="tx1"/>
                </a:solidFill>
                <a:latin typeface="+mn-lt"/>
                <a:ea typeface="+mn-ea"/>
                <a:cs typeface="+mn-cs"/>
              </a:rPr>
              <a:t>Predictions (y'): </a:t>
            </a:r>
            <a:r>
              <a:rPr lang="en-US" sz="1200" b="0" i="0" kern="1200" dirty="0" smtClean="0">
                <a:solidFill>
                  <a:schemeClr val="tx1"/>
                </a:solidFill>
                <a:latin typeface="+mn-lt"/>
                <a:ea typeface="+mn-ea"/>
                <a:cs typeface="+mn-cs"/>
              </a:rPr>
              <a:t>The final output of the network after passing through all layers is called the prediction.</a:t>
            </a:r>
          </a:p>
          <a:p>
            <a:r>
              <a:rPr lang="en-US" sz="1200" b="1" i="0" kern="1200" dirty="0" smtClean="0">
                <a:solidFill>
                  <a:schemeClr val="tx1"/>
                </a:solidFill>
                <a:latin typeface="+mn-lt"/>
                <a:ea typeface="+mn-ea"/>
                <a:cs typeface="+mn-cs"/>
              </a:rPr>
              <a:t>Loss Function and Score</a:t>
            </a:r>
          </a:p>
          <a:p>
            <a:r>
              <a:rPr lang="en-US" sz="1200" b="1" i="0" kern="1200" dirty="0" smtClean="0">
                <a:solidFill>
                  <a:schemeClr val="tx1"/>
                </a:solidFill>
                <a:latin typeface="+mn-lt"/>
                <a:ea typeface="+mn-ea"/>
                <a:cs typeface="+mn-cs"/>
              </a:rPr>
              <a:t>True Values (y) vs. Predictions (y'): </a:t>
            </a:r>
            <a:r>
              <a:rPr lang="en-US" sz="1200" b="0" i="0" kern="1200" dirty="0" smtClean="0">
                <a:solidFill>
                  <a:schemeClr val="tx1"/>
                </a:solidFill>
                <a:latin typeface="+mn-lt"/>
                <a:ea typeface="+mn-ea"/>
                <a:cs typeface="+mn-cs"/>
              </a:rPr>
              <a:t>The network compares its predictions to true values.</a:t>
            </a:r>
          </a:p>
          <a:p>
            <a:r>
              <a:rPr lang="en-US" sz="1200" b="1" i="0" kern="1200" dirty="0" smtClean="0">
                <a:solidFill>
                  <a:schemeClr val="tx1"/>
                </a:solidFill>
                <a:latin typeface="+mn-lt"/>
                <a:ea typeface="+mn-ea"/>
                <a:cs typeface="+mn-cs"/>
              </a:rPr>
              <a:t>Loss Function</a:t>
            </a:r>
            <a:r>
              <a:rPr lang="en-US" sz="1200" b="0" i="0" kern="1200" dirty="0" smtClean="0">
                <a:solidFill>
                  <a:schemeClr val="tx1"/>
                </a:solidFill>
                <a:latin typeface="+mn-lt"/>
                <a:ea typeface="+mn-ea"/>
                <a:cs typeface="+mn-cs"/>
              </a:rPr>
              <a:t>: The difference (error) between the true value and the prediction is calculated using a loss function. This outputs a loss score.</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Backward Propagation (Training the Network)</a:t>
            </a:r>
          </a:p>
          <a:p>
            <a:r>
              <a:rPr lang="en-US" sz="1200" b="1" i="0" kern="1200" dirty="0" smtClean="0">
                <a:solidFill>
                  <a:schemeClr val="tx1"/>
                </a:solidFill>
                <a:latin typeface="+mn-lt"/>
                <a:ea typeface="+mn-ea"/>
                <a:cs typeface="+mn-cs"/>
              </a:rPr>
              <a:t>Optimizer: </a:t>
            </a:r>
            <a:r>
              <a:rPr lang="en-US" sz="1200" b="0" i="0" kern="1200" dirty="0" smtClean="0">
                <a:solidFill>
                  <a:schemeClr val="tx1"/>
                </a:solidFill>
                <a:latin typeface="+mn-lt"/>
                <a:ea typeface="+mn-ea"/>
                <a:cs typeface="+mn-cs"/>
              </a:rPr>
              <a:t>The optimizer uses the loss score to adjust (update) the network's weights and biases.</a:t>
            </a:r>
          </a:p>
          <a:p>
            <a:r>
              <a:rPr lang="en-US" sz="1200" b="1" i="0" kern="1200" dirty="0" smtClean="0">
                <a:solidFill>
                  <a:schemeClr val="tx1"/>
                </a:solidFill>
                <a:latin typeface="+mn-lt"/>
                <a:ea typeface="+mn-ea"/>
                <a:cs typeface="+mn-cs"/>
              </a:rPr>
              <a:t>Iterative Process: </a:t>
            </a:r>
            <a:r>
              <a:rPr lang="en-US" sz="1200" b="0" i="0" kern="1200" dirty="0" smtClean="0">
                <a:solidFill>
                  <a:schemeClr val="tx1"/>
                </a:solidFill>
                <a:latin typeface="+mn-lt"/>
                <a:ea typeface="+mn-ea"/>
                <a:cs typeface="+mn-cs"/>
              </a:rPr>
              <a:t>This process (forward propagation → loss calculation → backward propagation/optimizer) repeats iteratively, updating the weights each time, until the loss function is minimized and the network’s predictions become as accurate as possible.</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Key Points in the Diagram</a:t>
            </a:r>
          </a:p>
          <a:p>
            <a:r>
              <a:rPr lang="en-US" sz="1200" b="0" i="0" kern="1200" dirty="0" smtClean="0">
                <a:solidFill>
                  <a:schemeClr val="tx1"/>
                </a:solidFill>
                <a:latin typeface="+mn-lt"/>
                <a:ea typeface="+mn-ea"/>
                <a:cs typeface="+mn-cs"/>
              </a:rPr>
              <a:t>Red Arrows: Forward and backward propagation directions.</a:t>
            </a:r>
          </a:p>
          <a:p>
            <a:r>
              <a:rPr lang="en-US" sz="1200" b="0" i="0" kern="1200" dirty="0" smtClean="0">
                <a:solidFill>
                  <a:schemeClr val="tx1"/>
                </a:solidFill>
                <a:latin typeface="+mn-lt"/>
                <a:ea typeface="+mn-ea"/>
                <a:cs typeface="+mn-cs"/>
              </a:rPr>
              <a:t>Loops: Indicates the process is repeated multiple times (epochs) for learning.</a:t>
            </a:r>
          </a:p>
          <a:p>
            <a:r>
              <a:rPr lang="en-US" sz="1200" b="0" i="0" kern="1200" dirty="0" smtClean="0">
                <a:solidFill>
                  <a:schemeClr val="tx1"/>
                </a:solidFill>
                <a:latin typeface="+mn-lt"/>
                <a:ea typeface="+mn-ea"/>
                <a:cs typeface="+mn-cs"/>
              </a:rPr>
              <a:t>Optimizer: Central to tuning the network based on error signals.</a:t>
            </a:r>
          </a:p>
          <a:p>
            <a:endParaRPr lang="en-US" sz="1200" b="0" i="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3. How a Neural Network Learns</a:t>
            </a:r>
          </a:p>
          <a:p>
            <a:pPr lvl="0"/>
            <a:r>
              <a:rPr lang="en-US" sz="1200" b="1" kern="1200" dirty="0" smtClean="0">
                <a:solidFill>
                  <a:schemeClr val="tx1"/>
                </a:solidFill>
                <a:latin typeface="+mn-lt"/>
                <a:ea typeface="+mn-ea"/>
                <a:cs typeface="+mn-cs"/>
              </a:rPr>
              <a:t>Forward Pass</a:t>
            </a:r>
            <a:r>
              <a:rPr lang="en-US" sz="1200" kern="1200" dirty="0" smtClean="0">
                <a:solidFill>
                  <a:schemeClr val="tx1"/>
                </a:solidFill>
                <a:latin typeface="+mn-lt"/>
                <a:ea typeface="+mn-ea"/>
                <a:cs typeface="+mn-cs"/>
              </a:rPr>
              <a:t> – Data flows from input to output, producing a prediction.</a:t>
            </a:r>
          </a:p>
          <a:p>
            <a:pPr lvl="0"/>
            <a:r>
              <a:rPr lang="en-US" sz="1200" b="1" kern="1200" dirty="0" smtClean="0">
                <a:solidFill>
                  <a:schemeClr val="tx1"/>
                </a:solidFill>
                <a:latin typeface="+mn-lt"/>
                <a:ea typeface="+mn-ea"/>
                <a:cs typeface="+mn-cs"/>
              </a:rPr>
              <a:t>Loss Calculation</a:t>
            </a:r>
            <a:r>
              <a:rPr lang="en-US" sz="1200" kern="1200" dirty="0" smtClean="0">
                <a:solidFill>
                  <a:schemeClr val="tx1"/>
                </a:solidFill>
                <a:latin typeface="+mn-lt"/>
                <a:ea typeface="+mn-ea"/>
                <a:cs typeface="+mn-cs"/>
              </a:rPr>
              <a:t> – Compare prediction to the actual answer.</a:t>
            </a:r>
          </a:p>
          <a:p>
            <a:pPr lvl="0"/>
            <a:r>
              <a:rPr lang="en-US" sz="1200" b="1" kern="1200" dirty="0" smtClean="0">
                <a:solidFill>
                  <a:schemeClr val="tx1"/>
                </a:solidFill>
                <a:latin typeface="+mn-lt"/>
                <a:ea typeface="+mn-ea"/>
                <a:cs typeface="+mn-cs"/>
              </a:rPr>
              <a:t>Backward Pass (</a:t>
            </a:r>
            <a:r>
              <a:rPr lang="en-US" sz="1200" b="1" kern="1200" dirty="0" err="1" smtClean="0">
                <a:solidFill>
                  <a:schemeClr val="tx1"/>
                </a:solidFill>
                <a:latin typeface="+mn-lt"/>
                <a:ea typeface="+mn-ea"/>
                <a:cs typeface="+mn-cs"/>
              </a:rPr>
              <a:t>Backpropagation</a:t>
            </a:r>
            <a:r>
              <a:rPr lang="en-US" sz="1200" b="1"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 Adjust weights to minimize error.</a:t>
            </a:r>
          </a:p>
          <a:p>
            <a:pPr lvl="0"/>
            <a:r>
              <a:rPr lang="en-US" sz="1200" b="1" kern="1200" dirty="0" smtClean="0">
                <a:solidFill>
                  <a:schemeClr val="tx1"/>
                </a:solidFill>
                <a:latin typeface="+mn-lt"/>
                <a:ea typeface="+mn-ea"/>
                <a:cs typeface="+mn-cs"/>
              </a:rPr>
              <a:t>Optimization</a:t>
            </a:r>
            <a:r>
              <a:rPr lang="en-US" sz="1200" kern="1200" dirty="0" smtClean="0">
                <a:solidFill>
                  <a:schemeClr val="tx1"/>
                </a:solidFill>
                <a:latin typeface="+mn-lt"/>
                <a:ea typeface="+mn-ea"/>
                <a:cs typeface="+mn-cs"/>
              </a:rPr>
              <a:t> – Use algorithms like Gradient Descent to update weights.</a:t>
            </a:r>
          </a:p>
          <a:p>
            <a:r>
              <a:rPr lang="en-US" sz="1200" kern="1200" dirty="0" smtClean="0">
                <a:solidFill>
                  <a:schemeClr val="tx1"/>
                </a:solidFill>
                <a:latin typeface="+mn-lt"/>
                <a:ea typeface="+mn-ea"/>
                <a:cs typeface="+mn-cs"/>
              </a:rPr>
              <a:t>Mathematically:</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Net input Yin = x1w1+x2W2</a:t>
            </a:r>
          </a:p>
          <a:p>
            <a:r>
              <a:rPr lang="en-US" sz="1200" kern="1200" dirty="0" smtClean="0">
                <a:solidFill>
                  <a:schemeClr val="tx1"/>
                </a:solidFill>
                <a:latin typeface="+mn-lt"/>
                <a:ea typeface="+mn-ea"/>
                <a:cs typeface="+mn-cs"/>
              </a:rPr>
              <a:t>Y=f(yin)</a:t>
            </a:r>
          </a:p>
          <a:p>
            <a:r>
              <a:rPr lang="en-US" sz="1200" kern="1200" dirty="0" smtClean="0">
                <a:solidFill>
                  <a:schemeClr val="tx1"/>
                </a:solidFill>
                <a:latin typeface="+mn-lt"/>
                <a:ea typeface="+mn-ea"/>
                <a:cs typeface="+mn-cs"/>
              </a:rPr>
              <a:t>Output = </a:t>
            </a:r>
            <a:r>
              <a:rPr lang="en-US" sz="1200" kern="1200" dirty="0" err="1" smtClean="0">
                <a:solidFill>
                  <a:schemeClr val="tx1"/>
                </a:solidFill>
                <a:latin typeface="+mn-lt"/>
                <a:ea typeface="+mn-ea"/>
                <a:cs typeface="+mn-cs"/>
              </a:rPr>
              <a:t>funtion</a:t>
            </a:r>
            <a:r>
              <a:rPr lang="en-US" sz="1200" kern="1200" dirty="0" smtClean="0">
                <a:solidFill>
                  <a:schemeClr val="tx1"/>
                </a:solidFill>
                <a:latin typeface="+mn-lt"/>
                <a:ea typeface="+mn-ea"/>
                <a:cs typeface="+mn-cs"/>
              </a:rPr>
              <a:t>(net</a:t>
            </a:r>
            <a:r>
              <a:rPr lang="en-US" sz="1200" kern="1200" baseline="0" dirty="0" smtClean="0">
                <a:solidFill>
                  <a:schemeClr val="tx1"/>
                </a:solidFill>
                <a:latin typeface="+mn-lt"/>
                <a:ea typeface="+mn-ea"/>
                <a:cs typeface="+mn-cs"/>
              </a:rPr>
              <a:t> input)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Yin= x1w1+x2w2+x3w3+  …………</a:t>
            </a:r>
            <a:r>
              <a:rPr lang="en-US" sz="1200" kern="1200" baseline="0" dirty="0" err="1" smtClean="0">
                <a:solidFill>
                  <a:schemeClr val="tx1"/>
                </a:solidFill>
                <a:latin typeface="+mn-lt"/>
                <a:ea typeface="+mn-ea"/>
                <a:cs typeface="+mn-cs"/>
              </a:rPr>
              <a:t>xmwm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Net input </a:t>
            </a:r>
            <a:r>
              <a:rPr lang="en-US" sz="1200" kern="1200" baseline="0" dirty="0" err="1" smtClean="0">
                <a:solidFill>
                  <a:schemeClr val="tx1"/>
                </a:solidFill>
                <a:latin typeface="+mn-lt"/>
                <a:ea typeface="+mn-ea"/>
                <a:cs typeface="+mn-cs"/>
              </a:rPr>
              <a:t>yi</a:t>
            </a:r>
            <a:r>
              <a:rPr lang="en-US" sz="1200" kern="1200" baseline="0" dirty="0" smtClean="0">
                <a:solidFill>
                  <a:schemeClr val="tx1"/>
                </a:solidFill>
                <a:latin typeface="+mn-lt"/>
                <a:ea typeface="+mn-ea"/>
                <a:cs typeface="+mn-cs"/>
              </a:rPr>
              <a:t> = \sum_{</a:t>
            </a:r>
            <a:r>
              <a:rPr lang="en-US" sz="1200" kern="1200" baseline="0" dirty="0" err="1" smtClean="0">
                <a:solidFill>
                  <a:schemeClr val="tx1"/>
                </a:solidFill>
                <a:latin typeface="+mn-lt"/>
                <a:ea typeface="+mn-ea"/>
                <a:cs typeface="+mn-cs"/>
              </a:rPr>
              <a:t>i</a:t>
            </a:r>
            <a:r>
              <a:rPr lang="en-US" sz="1200" kern="1200" baseline="0" dirty="0" smtClean="0">
                <a:solidFill>
                  <a:schemeClr val="tx1"/>
                </a:solidFill>
                <a:latin typeface="+mn-lt"/>
                <a:ea typeface="+mn-ea"/>
                <a:cs typeface="+mn-cs"/>
              </a:rPr>
              <a:t>}^{m} </a:t>
            </a:r>
            <a:r>
              <a:rPr lang="en-US" sz="1200" kern="1200" baseline="0" dirty="0" err="1" smtClean="0">
                <a:solidFill>
                  <a:schemeClr val="tx1"/>
                </a:solidFill>
                <a:latin typeface="+mn-lt"/>
                <a:ea typeface="+mn-ea"/>
                <a:cs typeface="+mn-cs"/>
              </a:rPr>
              <a:t>xi.wi</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Y = F(yin)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have bias </a:t>
            </a:r>
          </a:p>
          <a:p>
            <a:r>
              <a:rPr lang="en-US" sz="1200" kern="1200" dirty="0" smtClean="0">
                <a:solidFill>
                  <a:schemeClr val="tx1"/>
                </a:solidFill>
                <a:latin typeface="+mn-lt"/>
                <a:ea typeface="+mn-ea"/>
                <a:cs typeface="+mn-cs"/>
              </a:rPr>
              <a:t>Yin=</a:t>
            </a:r>
            <a:r>
              <a:rPr lang="en-US" sz="1200" kern="1200" dirty="0" err="1" smtClean="0">
                <a:solidFill>
                  <a:schemeClr val="tx1"/>
                </a:solidFill>
                <a:latin typeface="+mn-lt"/>
                <a:ea typeface="+mn-ea"/>
                <a:cs typeface="+mn-cs"/>
              </a:rPr>
              <a:t>b+sum</a:t>
            </a:r>
            <a:r>
              <a:rPr lang="en-US" sz="1200" kern="1200" dirty="0" smtClean="0">
                <a:solidFill>
                  <a:schemeClr val="tx1"/>
                </a:solidFill>
                <a:latin typeface="+mn-lt"/>
                <a:ea typeface="+mn-ea"/>
                <a:cs typeface="+mn-cs"/>
              </a:rPr>
              <a:t> of xi*</a:t>
            </a:r>
            <a:r>
              <a:rPr lang="en-US" sz="1200" kern="1200" dirty="0" err="1" smtClean="0">
                <a:solidFill>
                  <a:schemeClr val="tx1"/>
                </a:solidFill>
                <a:latin typeface="+mn-lt"/>
                <a:ea typeface="+mn-ea"/>
                <a:cs typeface="+mn-cs"/>
              </a:rPr>
              <a:t>wi</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4. Activation Functions</a:t>
            </a:r>
          </a:p>
          <a:p>
            <a:r>
              <a:rPr lang="en-US" sz="1200" kern="1200" dirty="0" smtClean="0">
                <a:solidFill>
                  <a:schemeClr val="tx1"/>
                </a:solidFill>
                <a:latin typeface="+mn-lt"/>
                <a:ea typeface="+mn-ea"/>
                <a:cs typeface="+mn-cs"/>
              </a:rPr>
              <a:t>Activation functions decide how much signal passes through a neuron:</a:t>
            </a:r>
          </a:p>
          <a:p>
            <a:r>
              <a:rPr lang="en-US" sz="1200" kern="1200" dirty="0" smtClean="0">
                <a:solidFill>
                  <a:schemeClr val="tx1"/>
                </a:solidFill>
                <a:latin typeface="+mn-lt"/>
                <a:ea typeface="+mn-ea"/>
                <a:cs typeface="+mn-cs"/>
              </a:rPr>
              <a:t>Activation function may be defined as the extra force or effort applied over net input to obtain an</a:t>
            </a:r>
            <a:r>
              <a:rPr lang="en-US" sz="1200" kern="1200" baseline="0" dirty="0" smtClean="0">
                <a:solidFill>
                  <a:schemeClr val="tx1"/>
                </a:solidFill>
                <a:latin typeface="+mn-lt"/>
                <a:ea typeface="+mn-ea"/>
                <a:cs typeface="+mn-cs"/>
              </a:rPr>
              <a:t> exact output.</a:t>
            </a:r>
          </a:p>
          <a:p>
            <a:r>
              <a:rPr lang="en-US" sz="1200" kern="1200" baseline="0" dirty="0" smtClean="0">
                <a:solidFill>
                  <a:schemeClr val="tx1"/>
                </a:solidFill>
                <a:latin typeface="+mn-lt"/>
                <a:ea typeface="+mn-ea"/>
                <a:cs typeface="+mn-cs"/>
              </a:rPr>
              <a:t>Liner and non liner activation functions can be used to generate the neurons response</a:t>
            </a:r>
          </a:p>
          <a:p>
            <a:endParaRPr lang="en-US" dirty="0" smtClean="0"/>
          </a:p>
          <a:p>
            <a:r>
              <a:rPr lang="en-US" dirty="0" smtClean="0"/>
              <a:t>Linear ► Identity functions ► Binary Step Function ► Bipolar step functions </a:t>
            </a:r>
          </a:p>
          <a:p>
            <a:r>
              <a:rPr lang="en-US" dirty="0" smtClean="0"/>
              <a:t>Non Linear ► Sigmoid Function ► Ramp Function</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Sigmoid</a:t>
            </a:r>
            <a:r>
              <a:rPr lang="en-US" sz="1200" kern="1200" dirty="0" smtClean="0">
                <a:solidFill>
                  <a:schemeClr val="tx1"/>
                </a:solidFill>
                <a:latin typeface="+mn-lt"/>
                <a:ea typeface="+mn-ea"/>
                <a:cs typeface="+mn-cs"/>
              </a:rPr>
              <a:t>: Good for probabilities</a:t>
            </a:r>
          </a:p>
          <a:p>
            <a:pPr lvl="0"/>
            <a:r>
              <a:rPr lang="en-US" sz="1200" b="1" kern="1200" dirty="0" err="1" smtClean="0">
                <a:solidFill>
                  <a:schemeClr val="tx1"/>
                </a:solidFill>
                <a:latin typeface="+mn-lt"/>
                <a:ea typeface="+mn-ea"/>
                <a:cs typeface="+mn-cs"/>
              </a:rPr>
              <a:t>ReLU</a:t>
            </a:r>
            <a:r>
              <a:rPr lang="en-US" sz="1200" kern="1200" dirty="0" smtClean="0">
                <a:solidFill>
                  <a:schemeClr val="tx1"/>
                </a:solidFill>
                <a:latin typeface="+mn-lt"/>
                <a:ea typeface="+mn-ea"/>
                <a:cs typeface="+mn-cs"/>
              </a:rPr>
              <a:t> (Rectified Linear Unit): Most common in hidden layers</a:t>
            </a:r>
          </a:p>
          <a:p>
            <a:pPr lvl="0"/>
            <a:r>
              <a:rPr lang="en-US" sz="1200" b="1" kern="1200" dirty="0" err="1" smtClean="0">
                <a:solidFill>
                  <a:schemeClr val="tx1"/>
                </a:solidFill>
                <a:latin typeface="+mn-lt"/>
                <a:ea typeface="+mn-ea"/>
                <a:cs typeface="+mn-cs"/>
              </a:rPr>
              <a:t>Softmax</a:t>
            </a:r>
            <a:r>
              <a:rPr lang="en-US" sz="1200" kern="1200" dirty="0" smtClean="0">
                <a:solidFill>
                  <a:schemeClr val="tx1"/>
                </a:solidFill>
                <a:latin typeface="+mn-lt"/>
                <a:ea typeface="+mn-ea"/>
                <a:cs typeface="+mn-cs"/>
              </a:rPr>
              <a:t>: For multi-class classification</a:t>
            </a:r>
          </a:p>
          <a:p>
            <a:r>
              <a:rPr lang="en-US" sz="1200" b="1" kern="1200" dirty="0" smtClean="0">
                <a:solidFill>
                  <a:schemeClr val="tx1"/>
                </a:solidFill>
                <a:latin typeface="+mn-lt"/>
                <a:ea typeface="+mn-ea"/>
                <a:cs typeface="+mn-cs"/>
              </a:rPr>
              <a:t>5. Why Deep Learning Works Well</a:t>
            </a:r>
          </a:p>
          <a:p>
            <a:pPr lvl="0"/>
            <a:r>
              <a:rPr lang="en-US" sz="1200" kern="1200" dirty="0" smtClean="0">
                <a:solidFill>
                  <a:schemeClr val="tx1"/>
                </a:solidFill>
                <a:latin typeface="+mn-lt"/>
                <a:ea typeface="+mn-ea"/>
                <a:cs typeface="+mn-cs"/>
              </a:rPr>
              <a:t>Handles </a:t>
            </a:r>
            <a:r>
              <a:rPr lang="en-US" sz="1200" b="1" kern="1200" dirty="0" smtClean="0">
                <a:solidFill>
                  <a:schemeClr val="tx1"/>
                </a:solidFill>
                <a:latin typeface="+mn-lt"/>
                <a:ea typeface="+mn-ea"/>
                <a:cs typeface="+mn-cs"/>
              </a:rPr>
              <a:t>large, complex datasets</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Learns directly from </a:t>
            </a:r>
            <a:r>
              <a:rPr lang="en-US" sz="1200" b="1" kern="1200" dirty="0" smtClean="0">
                <a:solidFill>
                  <a:schemeClr val="tx1"/>
                </a:solidFill>
                <a:latin typeface="+mn-lt"/>
                <a:ea typeface="+mn-ea"/>
                <a:cs typeface="+mn-cs"/>
              </a:rPr>
              <a:t>raw data</a:t>
            </a:r>
            <a:r>
              <a:rPr lang="en-US" sz="1200" kern="1200" dirty="0" smtClean="0">
                <a:solidFill>
                  <a:schemeClr val="tx1"/>
                </a:solidFill>
                <a:latin typeface="+mn-lt"/>
                <a:ea typeface="+mn-ea"/>
                <a:cs typeface="+mn-cs"/>
              </a:rPr>
              <a:t> (images, audio, text)</a:t>
            </a:r>
          </a:p>
          <a:p>
            <a:pPr lvl="0"/>
            <a:r>
              <a:rPr lang="en-US" sz="1200" kern="1200" dirty="0" smtClean="0">
                <a:solidFill>
                  <a:schemeClr val="tx1"/>
                </a:solidFill>
                <a:latin typeface="+mn-lt"/>
                <a:ea typeface="+mn-ea"/>
                <a:cs typeface="+mn-cs"/>
              </a:rPr>
              <a:t>Powers </a:t>
            </a:r>
            <a:r>
              <a:rPr lang="en-US" sz="1200" b="1" kern="1200" dirty="0" smtClean="0">
                <a:solidFill>
                  <a:schemeClr val="tx1"/>
                </a:solidFill>
                <a:latin typeface="+mn-lt"/>
                <a:ea typeface="+mn-ea"/>
                <a:cs typeface="+mn-cs"/>
              </a:rPr>
              <a:t>state-of-the-art AI</a:t>
            </a:r>
            <a:r>
              <a:rPr lang="en-US" sz="1200" kern="1200" dirty="0" smtClean="0">
                <a:solidFill>
                  <a:schemeClr val="tx1"/>
                </a:solidFill>
                <a:latin typeface="+mn-lt"/>
                <a:ea typeface="+mn-ea"/>
                <a:cs typeface="+mn-cs"/>
              </a:rPr>
              <a:t> in:</a:t>
            </a:r>
          </a:p>
          <a:p>
            <a:pPr lvl="1"/>
            <a:r>
              <a:rPr lang="en-US" sz="1200" kern="1200" dirty="0" smtClean="0">
                <a:solidFill>
                  <a:schemeClr val="tx1"/>
                </a:solidFill>
                <a:latin typeface="+mn-lt"/>
                <a:ea typeface="+mn-ea"/>
                <a:cs typeface="+mn-cs"/>
              </a:rPr>
              <a:t>Image recognition (Computer Vision)</a:t>
            </a:r>
          </a:p>
          <a:p>
            <a:pPr lvl="1"/>
            <a:r>
              <a:rPr lang="en-US" sz="1200" kern="1200" dirty="0" smtClean="0">
                <a:solidFill>
                  <a:schemeClr val="tx1"/>
                </a:solidFill>
                <a:latin typeface="+mn-lt"/>
                <a:ea typeface="+mn-ea"/>
                <a:cs typeface="+mn-cs"/>
              </a:rPr>
              <a:t>Speech recognition</a:t>
            </a:r>
          </a:p>
          <a:p>
            <a:pPr lvl="1"/>
            <a:r>
              <a:rPr lang="en-US" sz="1200" kern="1200" dirty="0" smtClean="0">
                <a:solidFill>
                  <a:schemeClr val="tx1"/>
                </a:solidFill>
                <a:latin typeface="+mn-lt"/>
                <a:ea typeface="+mn-ea"/>
                <a:cs typeface="+mn-cs"/>
              </a:rPr>
              <a:t>Natural language processing (GPT, BERT)</a:t>
            </a:r>
          </a:p>
          <a:p>
            <a:pPr lvl="1"/>
            <a:r>
              <a:rPr lang="en-US" sz="1200" kern="1200" dirty="0" smtClean="0">
                <a:solidFill>
                  <a:schemeClr val="tx1"/>
                </a:solidFill>
                <a:latin typeface="+mn-lt"/>
                <a:ea typeface="+mn-ea"/>
                <a:cs typeface="+mn-cs"/>
              </a:rPr>
              <a:t>Game-playing bots (</a:t>
            </a:r>
            <a:r>
              <a:rPr lang="en-US" sz="1200" kern="1200" dirty="0" err="1" smtClean="0">
                <a:solidFill>
                  <a:schemeClr val="tx1"/>
                </a:solidFill>
                <a:latin typeface="+mn-lt"/>
                <a:ea typeface="+mn-ea"/>
                <a:cs typeface="+mn-cs"/>
              </a:rPr>
              <a:t>AlphaGo</a:t>
            </a:r>
            <a:r>
              <a:rPr lang="en-US" sz="1200" kern="1200" dirty="0" smtClean="0">
                <a:solidFill>
                  <a:schemeClr val="tx1"/>
                </a:solidFill>
                <a:latin typeface="+mn-lt"/>
                <a:ea typeface="+mn-ea"/>
                <a:cs typeface="+mn-cs"/>
              </a:rPr>
              <a:t>)</a:t>
            </a:r>
          </a:p>
          <a:p>
            <a:pPr lvl="1"/>
            <a:endParaRPr lang="en-US" sz="1200" kern="1200" dirty="0" smtClean="0">
              <a:solidFill>
                <a:schemeClr val="tx1"/>
              </a:solidFill>
              <a:latin typeface="+mn-lt"/>
              <a:ea typeface="+mn-ea"/>
              <a:cs typeface="+mn-cs"/>
            </a:endParaRPr>
          </a:p>
          <a:p>
            <a:pPr lvl="1"/>
            <a:r>
              <a:rPr lang="en-US" sz="1200" kern="1200" dirty="0" smtClean="0">
                <a:solidFill>
                  <a:schemeClr val="tx1"/>
                </a:solidFill>
                <a:latin typeface="+mn-lt"/>
                <a:ea typeface="+mn-ea"/>
                <a:cs typeface="+mn-cs"/>
              </a:rPr>
              <a:t>Connections</a:t>
            </a:r>
          </a:p>
          <a:p>
            <a:pPr marL="685800" lvl="1" indent="-228600">
              <a:buAutoNum type="arabicPeriod"/>
            </a:pPr>
            <a:r>
              <a:rPr lang="en-US" sz="1200" kern="1200" baseline="0" dirty="0" smtClean="0">
                <a:solidFill>
                  <a:schemeClr val="tx1"/>
                </a:solidFill>
                <a:latin typeface="+mn-lt"/>
                <a:ea typeface="+mn-ea"/>
                <a:cs typeface="+mn-cs"/>
              </a:rPr>
              <a:t>Single layer feed forward network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baseline="0" dirty="0" smtClean="0">
                <a:solidFill>
                  <a:schemeClr val="tx1"/>
                </a:solidFill>
                <a:latin typeface="+mn-lt"/>
                <a:ea typeface="+mn-ea"/>
                <a:cs typeface="+mn-cs"/>
              </a:rPr>
              <a:t>Multi layer feed forward network</a:t>
            </a:r>
          </a:p>
          <a:p>
            <a:pPr marL="685800" lvl="1" indent="-228600">
              <a:buAutoNum type="arabicPeriod"/>
            </a:pPr>
            <a:r>
              <a:rPr lang="en-US" sz="1200" kern="1200" dirty="0" smtClean="0">
                <a:solidFill>
                  <a:schemeClr val="tx1"/>
                </a:solidFill>
                <a:latin typeface="+mn-lt"/>
                <a:ea typeface="+mn-ea"/>
                <a:cs typeface="+mn-cs"/>
              </a:rPr>
              <a:t>Single node with its own feedback</a:t>
            </a:r>
          </a:p>
          <a:p>
            <a:pPr marL="685800" lvl="1" indent="-228600">
              <a:buAutoNum type="arabicPeriod"/>
            </a:pPr>
            <a:r>
              <a:rPr lang="en-US" sz="1200" kern="1200" dirty="0" smtClean="0">
                <a:solidFill>
                  <a:schemeClr val="tx1"/>
                </a:solidFill>
                <a:latin typeface="+mn-lt"/>
                <a:ea typeface="+mn-ea"/>
                <a:cs typeface="+mn-cs"/>
              </a:rPr>
              <a:t>Single layer recurrent network</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latin typeface="+mn-lt"/>
                <a:ea typeface="+mn-ea"/>
                <a:cs typeface="+mn-cs"/>
              </a:rPr>
              <a:t>Multi layer recurrent network</a:t>
            </a:r>
          </a:p>
          <a:p>
            <a:pPr lvl="1"/>
            <a:endParaRPr lang="en-US" sz="1200" kern="1200" dirty="0" smtClean="0">
              <a:solidFill>
                <a:schemeClr val="tx1"/>
              </a:solidFill>
              <a:latin typeface="+mn-lt"/>
              <a:ea typeface="+mn-ea"/>
              <a:cs typeface="+mn-cs"/>
            </a:endParaRPr>
          </a:p>
          <a:p>
            <a:pPr lvl="1"/>
            <a:endParaRPr lang="en-US" sz="1200" kern="1200" dirty="0" smtClean="0">
              <a:solidFill>
                <a:schemeClr val="tx1"/>
              </a:solidFill>
              <a:latin typeface="+mn-lt"/>
              <a:ea typeface="+mn-ea"/>
              <a:cs typeface="+mn-cs"/>
            </a:endParaRPr>
          </a:p>
          <a:p>
            <a:pPr lvl="1"/>
            <a:endParaRPr lang="en-US" sz="1200" kern="1200" dirty="0" smtClean="0">
              <a:solidFill>
                <a:schemeClr val="tx1"/>
              </a:solidFill>
              <a:latin typeface="+mn-lt"/>
              <a:ea typeface="+mn-ea"/>
              <a:cs typeface="+mn-cs"/>
            </a:endParaRPr>
          </a:p>
          <a:p>
            <a:pPr lvl="1"/>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6. Popular Architectures</a:t>
            </a:r>
          </a:p>
          <a:p>
            <a:pPr lvl="0"/>
            <a:r>
              <a:rPr lang="en-US" sz="1200" b="1" kern="1200" dirty="0" err="1" smtClean="0">
                <a:solidFill>
                  <a:schemeClr val="tx1"/>
                </a:solidFill>
                <a:latin typeface="+mn-lt"/>
                <a:ea typeface="+mn-ea"/>
                <a:cs typeface="+mn-cs"/>
              </a:rPr>
              <a:t>Feedforward</a:t>
            </a:r>
            <a:r>
              <a:rPr lang="en-US" sz="1200" b="1" kern="1200" dirty="0" smtClean="0">
                <a:solidFill>
                  <a:schemeClr val="tx1"/>
                </a:solidFill>
                <a:latin typeface="+mn-lt"/>
                <a:ea typeface="+mn-ea"/>
                <a:cs typeface="+mn-cs"/>
              </a:rPr>
              <a:t> Neural Networks (FNN)</a:t>
            </a:r>
            <a:r>
              <a:rPr lang="en-US" sz="1200" kern="1200" dirty="0" smtClean="0">
                <a:solidFill>
                  <a:schemeClr val="tx1"/>
                </a:solidFill>
                <a:latin typeface="+mn-lt"/>
                <a:ea typeface="+mn-ea"/>
                <a:cs typeface="+mn-cs"/>
              </a:rPr>
              <a:t> – Basic fully connected layers.</a:t>
            </a:r>
          </a:p>
          <a:p>
            <a:pPr lvl="0"/>
            <a:r>
              <a:rPr lang="en-US" sz="1200" b="1" kern="1200" dirty="0" err="1" smtClean="0">
                <a:solidFill>
                  <a:schemeClr val="tx1"/>
                </a:solidFill>
                <a:latin typeface="+mn-lt"/>
                <a:ea typeface="+mn-ea"/>
                <a:cs typeface="+mn-cs"/>
              </a:rPr>
              <a:t>Convolutional</a:t>
            </a:r>
            <a:r>
              <a:rPr lang="en-US" sz="1200" b="1" kern="1200" dirty="0" smtClean="0">
                <a:solidFill>
                  <a:schemeClr val="tx1"/>
                </a:solidFill>
                <a:latin typeface="+mn-lt"/>
                <a:ea typeface="+mn-ea"/>
                <a:cs typeface="+mn-cs"/>
              </a:rPr>
              <a:t> Neural Networks (CNN)</a:t>
            </a:r>
            <a:r>
              <a:rPr lang="en-US" sz="1200" kern="1200" dirty="0" smtClean="0">
                <a:solidFill>
                  <a:schemeClr val="tx1"/>
                </a:solidFill>
                <a:latin typeface="+mn-lt"/>
                <a:ea typeface="+mn-ea"/>
                <a:cs typeface="+mn-cs"/>
              </a:rPr>
              <a:t> – For images &amp; vision.</a:t>
            </a:r>
          </a:p>
          <a:p>
            <a:pPr lvl="0"/>
            <a:r>
              <a:rPr lang="en-US" sz="1200" b="1" kern="1200" dirty="0" smtClean="0">
                <a:solidFill>
                  <a:schemeClr val="tx1"/>
                </a:solidFill>
                <a:latin typeface="+mn-lt"/>
                <a:ea typeface="+mn-ea"/>
                <a:cs typeface="+mn-cs"/>
              </a:rPr>
              <a:t>Recurrent Neural Networks (RNN, LSTM, GRU)</a:t>
            </a:r>
            <a:r>
              <a:rPr lang="en-US" sz="1200" kern="1200" dirty="0" smtClean="0">
                <a:solidFill>
                  <a:schemeClr val="tx1"/>
                </a:solidFill>
                <a:latin typeface="+mn-lt"/>
                <a:ea typeface="+mn-ea"/>
                <a:cs typeface="+mn-cs"/>
              </a:rPr>
              <a:t> – For sequences like text/audio.</a:t>
            </a:r>
          </a:p>
          <a:p>
            <a:pPr lvl="0"/>
            <a:r>
              <a:rPr lang="en-US" sz="1200" b="1" kern="1200" dirty="0" smtClean="0">
                <a:solidFill>
                  <a:schemeClr val="tx1"/>
                </a:solidFill>
                <a:latin typeface="+mn-lt"/>
                <a:ea typeface="+mn-ea"/>
                <a:cs typeface="+mn-cs"/>
              </a:rPr>
              <a:t>Transformers</a:t>
            </a:r>
            <a:r>
              <a:rPr lang="en-US" sz="1200" kern="1200" dirty="0" smtClean="0">
                <a:solidFill>
                  <a:schemeClr val="tx1"/>
                </a:solidFill>
                <a:latin typeface="+mn-lt"/>
                <a:ea typeface="+mn-ea"/>
                <a:cs typeface="+mn-cs"/>
              </a:rPr>
              <a:t> – Modern NLP models (GPT, BERT, etc.).</a:t>
            </a:r>
          </a:p>
          <a:p>
            <a:pPr lvl="0"/>
            <a:r>
              <a:rPr lang="en-US" sz="1200" b="1" kern="1200" dirty="0" smtClean="0">
                <a:solidFill>
                  <a:schemeClr val="tx1"/>
                </a:solidFill>
                <a:latin typeface="+mn-lt"/>
                <a:ea typeface="+mn-ea"/>
                <a:cs typeface="+mn-cs"/>
              </a:rPr>
              <a:t>GANs (Generative Adversarial Networks)</a:t>
            </a:r>
            <a:r>
              <a:rPr lang="en-US" sz="1200" kern="1200" dirty="0" smtClean="0">
                <a:solidFill>
                  <a:schemeClr val="tx1"/>
                </a:solidFill>
                <a:latin typeface="+mn-lt"/>
                <a:ea typeface="+mn-ea"/>
                <a:cs typeface="+mn-cs"/>
              </a:rPr>
              <a:t> – For generating data (images, music).</a:t>
            </a:r>
          </a:p>
          <a:p>
            <a:r>
              <a:rPr lang="en-US" sz="1200" b="1" kern="1200" dirty="0" smtClean="0">
                <a:solidFill>
                  <a:schemeClr val="tx1"/>
                </a:solidFill>
                <a:latin typeface="+mn-lt"/>
                <a:ea typeface="+mn-ea"/>
                <a:cs typeface="+mn-cs"/>
              </a:rPr>
              <a:t>7. Deep Learning Workflow</a:t>
            </a:r>
          </a:p>
          <a:p>
            <a:pPr lvl="0"/>
            <a:r>
              <a:rPr lang="en-US" sz="1200" b="1" kern="1200" dirty="0" smtClean="0">
                <a:solidFill>
                  <a:schemeClr val="tx1"/>
                </a:solidFill>
                <a:latin typeface="+mn-lt"/>
                <a:ea typeface="+mn-ea"/>
                <a:cs typeface="+mn-cs"/>
              </a:rPr>
              <a:t>Collect Data</a:t>
            </a:r>
            <a:r>
              <a:rPr lang="en-US" sz="1200" kern="1200" dirty="0" smtClean="0">
                <a:solidFill>
                  <a:schemeClr val="tx1"/>
                </a:solidFill>
                <a:latin typeface="+mn-lt"/>
                <a:ea typeface="+mn-ea"/>
                <a:cs typeface="+mn-cs"/>
              </a:rPr>
              <a:t> (e.g., images, text, audio)</a:t>
            </a:r>
          </a:p>
          <a:p>
            <a:pPr lvl="0"/>
            <a:r>
              <a:rPr lang="en-US" sz="1200" b="1" kern="1200" dirty="0" smtClean="0">
                <a:solidFill>
                  <a:schemeClr val="tx1"/>
                </a:solidFill>
                <a:latin typeface="+mn-lt"/>
                <a:ea typeface="+mn-ea"/>
                <a:cs typeface="+mn-cs"/>
              </a:rPr>
              <a:t>Preprocess Data</a:t>
            </a:r>
            <a:r>
              <a:rPr lang="en-US" sz="1200" kern="1200" dirty="0" smtClean="0">
                <a:solidFill>
                  <a:schemeClr val="tx1"/>
                </a:solidFill>
                <a:latin typeface="+mn-lt"/>
                <a:ea typeface="+mn-ea"/>
                <a:cs typeface="+mn-cs"/>
              </a:rPr>
              <a:t> (resize, normalize, tokenize)</a:t>
            </a:r>
          </a:p>
          <a:p>
            <a:pPr lvl="0"/>
            <a:r>
              <a:rPr lang="en-US" sz="1200" b="1" kern="1200" dirty="0" smtClean="0">
                <a:solidFill>
                  <a:schemeClr val="tx1"/>
                </a:solidFill>
                <a:latin typeface="+mn-lt"/>
                <a:ea typeface="+mn-ea"/>
                <a:cs typeface="+mn-cs"/>
              </a:rPr>
              <a:t>Build Model</a:t>
            </a:r>
            <a:r>
              <a:rPr lang="en-US" sz="1200" kern="1200" dirty="0" smtClean="0">
                <a:solidFill>
                  <a:schemeClr val="tx1"/>
                </a:solidFill>
                <a:latin typeface="+mn-lt"/>
                <a:ea typeface="+mn-ea"/>
                <a:cs typeface="+mn-cs"/>
              </a:rPr>
              <a:t> (choose architecture)</a:t>
            </a:r>
          </a:p>
          <a:p>
            <a:pPr lvl="0"/>
            <a:r>
              <a:rPr lang="en-US" sz="1200" b="1" kern="1200" dirty="0" smtClean="0">
                <a:solidFill>
                  <a:schemeClr val="tx1"/>
                </a:solidFill>
                <a:latin typeface="+mn-lt"/>
                <a:ea typeface="+mn-ea"/>
                <a:cs typeface="+mn-cs"/>
              </a:rPr>
              <a:t>Train Model</a:t>
            </a:r>
            <a:r>
              <a:rPr lang="en-US" sz="1200" kern="1200" dirty="0" smtClean="0">
                <a:solidFill>
                  <a:schemeClr val="tx1"/>
                </a:solidFill>
                <a:latin typeface="+mn-lt"/>
                <a:ea typeface="+mn-ea"/>
                <a:cs typeface="+mn-cs"/>
              </a:rPr>
              <a:t> (forward pass + </a:t>
            </a:r>
            <a:r>
              <a:rPr lang="en-US" sz="1200" kern="1200" dirty="0" err="1" smtClean="0">
                <a:solidFill>
                  <a:schemeClr val="tx1"/>
                </a:solidFill>
                <a:latin typeface="+mn-lt"/>
                <a:ea typeface="+mn-ea"/>
                <a:cs typeface="+mn-cs"/>
              </a:rPr>
              <a:t>backpropagation</a:t>
            </a:r>
            <a:r>
              <a:rPr lang="en-US" sz="1200" kern="1200" dirty="0" smtClean="0">
                <a:solidFill>
                  <a:schemeClr val="tx1"/>
                </a:solidFill>
                <a:latin typeface="+mn-lt"/>
                <a:ea typeface="+mn-ea"/>
                <a:cs typeface="+mn-cs"/>
              </a:rPr>
              <a:t>)</a:t>
            </a:r>
          </a:p>
          <a:p>
            <a:pPr lvl="0"/>
            <a:r>
              <a:rPr lang="en-US" sz="1200" b="1" kern="1200" dirty="0" smtClean="0">
                <a:solidFill>
                  <a:schemeClr val="tx1"/>
                </a:solidFill>
                <a:latin typeface="+mn-lt"/>
                <a:ea typeface="+mn-ea"/>
                <a:cs typeface="+mn-cs"/>
              </a:rPr>
              <a:t>Evaluate Model</a:t>
            </a:r>
            <a:endParaRPr lang="en-US" sz="1200"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Deploy Model</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40F621-8DEE-41E0-89D0-DDE019A0F753}" type="slidenum">
              <a:rPr lang="en-IN" smtClean="0"/>
              <a:pPr/>
              <a:t>14</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mn-lt"/>
                <a:ea typeface="+mn-ea"/>
                <a:cs typeface="+mn-cs"/>
              </a:rPr>
              <a:t>This image explains the difference between the </a:t>
            </a:r>
            <a:r>
              <a:rPr lang="en-US" sz="1200" b="0" kern="1200" dirty="0" smtClean="0">
                <a:solidFill>
                  <a:schemeClr val="tx1"/>
                </a:solidFill>
                <a:latin typeface="+mn-lt"/>
                <a:ea typeface="+mn-ea"/>
                <a:cs typeface="+mn-cs"/>
              </a:rPr>
              <a:t>training workflow</a:t>
            </a:r>
            <a:r>
              <a:rPr lang="en-US" sz="1200" kern="1200" dirty="0" smtClean="0">
                <a:solidFill>
                  <a:schemeClr val="tx1"/>
                </a:solidFill>
                <a:latin typeface="+mn-lt"/>
                <a:ea typeface="+mn-ea"/>
                <a:cs typeface="+mn-cs"/>
              </a:rPr>
              <a:t> and the </a:t>
            </a:r>
            <a:r>
              <a:rPr lang="en-US" sz="1200" b="0" kern="1200" dirty="0" smtClean="0">
                <a:solidFill>
                  <a:schemeClr val="tx1"/>
                </a:solidFill>
                <a:latin typeface="+mn-lt"/>
                <a:ea typeface="+mn-ea"/>
                <a:cs typeface="+mn-cs"/>
              </a:rPr>
              <a:t>inference workflow</a:t>
            </a:r>
            <a:r>
              <a:rPr lang="en-US" sz="1200" kern="1200" dirty="0" smtClean="0">
                <a:solidFill>
                  <a:schemeClr val="tx1"/>
                </a:solidFill>
                <a:latin typeface="+mn-lt"/>
                <a:ea typeface="+mn-ea"/>
                <a:cs typeface="+mn-cs"/>
              </a:rPr>
              <a:t> for a neural network model, specifically using ResNet50 (a common deep learning image model).</a:t>
            </a:r>
          </a:p>
          <a:p>
            <a:r>
              <a:rPr lang="en-US" sz="1200" b="1" i="0" kern="1200" dirty="0" smtClean="0">
                <a:solidFill>
                  <a:schemeClr val="tx1"/>
                </a:solidFill>
                <a:latin typeface="+mn-lt"/>
                <a:ea typeface="+mn-ea"/>
                <a:cs typeface="+mn-cs"/>
              </a:rPr>
              <a:t>Training Workflow (a)</a:t>
            </a:r>
            <a:r>
              <a:rPr lang="en-US" sz="1200" b="0" i="0" kern="1200" dirty="0" smtClean="0">
                <a:solidFill>
                  <a:schemeClr val="tx1"/>
                </a:solidFill>
                <a:latin typeface="+mn-lt"/>
                <a:ea typeface="+mn-ea"/>
                <a:cs typeface="+mn-cs"/>
              </a:rPr>
              <a:t> refers to the process where a neural network is actively </a:t>
            </a:r>
            <a:r>
              <a:rPr lang="en-US" sz="1200" b="1" i="1" kern="1200" dirty="0" smtClean="0">
                <a:solidFill>
                  <a:schemeClr val="tx1"/>
                </a:solidFill>
                <a:latin typeface="+mn-lt"/>
                <a:ea typeface="+mn-ea"/>
                <a:cs typeface="+mn-cs"/>
              </a:rPr>
              <a:t>learning</a:t>
            </a:r>
            <a:r>
              <a:rPr lang="en-US" sz="1200" b="1" i="0" kern="1200" dirty="0" smtClean="0">
                <a:solidFill>
                  <a:schemeClr val="tx1"/>
                </a:solidFill>
                <a:latin typeface="+mn-lt"/>
                <a:ea typeface="+mn-ea"/>
                <a:cs typeface="+mn-cs"/>
              </a:rPr>
              <a:t> from data:</a:t>
            </a:r>
          </a:p>
          <a:p>
            <a:r>
              <a:rPr lang="en-US" sz="1200" b="0" i="0" kern="1200" dirty="0" smtClean="0">
                <a:solidFill>
                  <a:schemeClr val="tx1"/>
                </a:solidFill>
                <a:latin typeface="+mn-lt"/>
                <a:ea typeface="+mn-ea"/>
                <a:cs typeface="+mn-cs"/>
              </a:rPr>
              <a:t>Purpose: The goal is to teach the neural network how to make accurate predictions by adjusting its internal parameters (weights and biases).</a:t>
            </a:r>
          </a:p>
          <a:p>
            <a:r>
              <a:rPr lang="en-US" sz="1200" b="1" i="0" kern="1200" dirty="0" smtClean="0">
                <a:solidFill>
                  <a:schemeClr val="tx1"/>
                </a:solidFill>
                <a:latin typeface="+mn-lt"/>
                <a:ea typeface="+mn-ea"/>
                <a:cs typeface="+mn-cs"/>
              </a:rPr>
              <a:t>Inference Workflow (b)</a:t>
            </a:r>
            <a:r>
              <a:rPr lang="en-US" sz="1200" b="0" i="0" kern="1200" dirty="0" smtClean="0">
                <a:solidFill>
                  <a:schemeClr val="tx1"/>
                </a:solidFill>
                <a:latin typeface="+mn-lt"/>
                <a:ea typeface="+mn-ea"/>
                <a:cs typeface="+mn-cs"/>
              </a:rPr>
              <a:t> is the process </a:t>
            </a:r>
            <a:r>
              <a:rPr lang="en-US" sz="1200" b="1" i="0" kern="1200" dirty="0" smtClean="0">
                <a:solidFill>
                  <a:schemeClr val="tx1"/>
                </a:solidFill>
                <a:latin typeface="+mn-lt"/>
                <a:ea typeface="+mn-ea"/>
                <a:cs typeface="+mn-cs"/>
              </a:rPr>
              <a:t>used </a:t>
            </a:r>
            <a:r>
              <a:rPr lang="en-US" sz="1200" b="1" i="1" kern="1200" dirty="0" smtClean="0">
                <a:solidFill>
                  <a:schemeClr val="tx1"/>
                </a:solidFill>
                <a:latin typeface="+mn-lt"/>
                <a:ea typeface="+mn-ea"/>
                <a:cs typeface="+mn-cs"/>
              </a:rPr>
              <a:t>after</a:t>
            </a:r>
            <a:r>
              <a:rPr lang="en-US" sz="1200" b="1" i="0" kern="1200" dirty="0" smtClean="0">
                <a:solidFill>
                  <a:schemeClr val="tx1"/>
                </a:solidFill>
                <a:latin typeface="+mn-lt"/>
                <a:ea typeface="+mn-ea"/>
                <a:cs typeface="+mn-cs"/>
              </a:rPr>
              <a:t> training, </a:t>
            </a:r>
            <a:r>
              <a:rPr lang="en-US" sz="1200" b="0" i="0" kern="1200" dirty="0" smtClean="0">
                <a:solidFill>
                  <a:schemeClr val="tx1"/>
                </a:solidFill>
                <a:latin typeface="+mn-lt"/>
                <a:ea typeface="+mn-ea"/>
                <a:cs typeface="+mn-cs"/>
              </a:rPr>
              <a:t>when the model is used for making predictions on new, unseen data:</a:t>
            </a:r>
          </a:p>
          <a:p>
            <a:r>
              <a:rPr lang="en-US" sz="1200" b="0" i="0" kern="1200" dirty="0" smtClean="0">
                <a:solidFill>
                  <a:schemeClr val="tx1"/>
                </a:solidFill>
                <a:latin typeface="+mn-lt"/>
                <a:ea typeface="+mn-ea"/>
                <a:cs typeface="+mn-cs"/>
              </a:rPr>
              <a:t>Purpose: To apply the trained neural network to new images or input data and obtain predictions.</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Training Workflow (a)</a:t>
            </a:r>
          </a:p>
          <a:p>
            <a:r>
              <a:rPr lang="en-US" sz="1200" b="1" kern="1200" dirty="0" smtClean="0">
                <a:solidFill>
                  <a:schemeClr val="tx1"/>
                </a:solidFill>
                <a:latin typeface="+mn-lt"/>
                <a:ea typeface="+mn-ea"/>
                <a:cs typeface="+mn-cs"/>
              </a:rPr>
              <a:t>Input Data: </a:t>
            </a:r>
            <a:r>
              <a:rPr lang="en-US" sz="1200" kern="1200" dirty="0" smtClean="0">
                <a:solidFill>
                  <a:schemeClr val="tx1"/>
                </a:solidFill>
                <a:latin typeface="+mn-lt"/>
                <a:ea typeface="+mn-ea"/>
                <a:cs typeface="+mn-cs"/>
              </a:rPr>
              <a:t>Raw data images are the starting point.</a:t>
            </a:r>
          </a:p>
          <a:p>
            <a:r>
              <a:rPr lang="en-US" sz="1200" b="1" kern="1200" dirty="0" smtClean="0">
                <a:solidFill>
                  <a:schemeClr val="tx1"/>
                </a:solidFill>
                <a:latin typeface="+mn-lt"/>
                <a:ea typeface="+mn-ea"/>
                <a:cs typeface="+mn-cs"/>
              </a:rPr>
              <a:t>Preprocessing (transformations): </a:t>
            </a:r>
            <a:r>
              <a:rPr lang="en-US" sz="1200" kern="1200" dirty="0" smtClean="0">
                <a:solidFill>
                  <a:schemeClr val="tx1"/>
                </a:solidFill>
                <a:latin typeface="+mn-lt"/>
                <a:ea typeface="+mn-ea"/>
                <a:cs typeface="+mn-cs"/>
              </a:rPr>
              <a:t>Initial cleaning and formatting (e.g., resizing, normalization).</a:t>
            </a:r>
          </a:p>
          <a:p>
            <a:r>
              <a:rPr lang="en-US" sz="1200" b="1" kern="1200" dirty="0" err="1" smtClean="0">
                <a:solidFill>
                  <a:schemeClr val="tx1"/>
                </a:solidFill>
                <a:latin typeface="+mn-lt"/>
                <a:ea typeface="+mn-ea"/>
                <a:cs typeface="+mn-cs"/>
              </a:rPr>
              <a:t>Upsampling</a:t>
            </a:r>
            <a:r>
              <a:rPr lang="en-US" sz="1200" b="1" kern="1200" dirty="0" smtClean="0">
                <a:solidFill>
                  <a:schemeClr val="tx1"/>
                </a:solidFill>
                <a:latin typeface="+mn-lt"/>
                <a:ea typeface="+mn-ea"/>
                <a:cs typeface="+mn-cs"/>
              </a:rPr>
              <a:t>/</a:t>
            </a:r>
            <a:r>
              <a:rPr lang="en-US" sz="1200" b="1" kern="1200" dirty="0" err="1" smtClean="0">
                <a:solidFill>
                  <a:schemeClr val="tx1"/>
                </a:solidFill>
                <a:latin typeface="+mn-lt"/>
                <a:ea typeface="+mn-ea"/>
                <a:cs typeface="+mn-cs"/>
              </a:rPr>
              <a:t>Downsampling</a:t>
            </a:r>
            <a:r>
              <a:rPr lang="en-US" sz="1200" b="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Adjusts the number of samples to balance classes if needed.</a:t>
            </a:r>
          </a:p>
          <a:p>
            <a:r>
              <a:rPr lang="en-US" sz="1200" b="1" kern="1200" dirty="0" smtClean="0">
                <a:solidFill>
                  <a:schemeClr val="tx1"/>
                </a:solidFill>
                <a:latin typeface="+mn-lt"/>
                <a:ea typeface="+mn-ea"/>
                <a:cs typeface="+mn-cs"/>
              </a:rPr>
              <a:t>Batch Sampling: </a:t>
            </a:r>
            <a:r>
              <a:rPr lang="en-US" sz="1200" kern="1200" dirty="0" smtClean="0">
                <a:solidFill>
                  <a:schemeClr val="tx1"/>
                </a:solidFill>
                <a:latin typeface="+mn-lt"/>
                <a:ea typeface="+mn-ea"/>
                <a:cs typeface="+mn-cs"/>
              </a:rPr>
              <a:t>Splits the data into smaller batches for efficient training.</a:t>
            </a:r>
          </a:p>
          <a:p>
            <a:r>
              <a:rPr lang="en-US" sz="1200" b="1" kern="1200" dirty="0" smtClean="0">
                <a:solidFill>
                  <a:schemeClr val="tx1"/>
                </a:solidFill>
                <a:latin typeface="+mn-lt"/>
                <a:ea typeface="+mn-ea"/>
                <a:cs typeface="+mn-cs"/>
              </a:rPr>
              <a:t>Data Augmentation: </a:t>
            </a:r>
            <a:r>
              <a:rPr lang="en-US" sz="1200" kern="1200" dirty="0" smtClean="0">
                <a:solidFill>
                  <a:schemeClr val="tx1"/>
                </a:solidFill>
                <a:latin typeface="+mn-lt"/>
                <a:ea typeface="+mn-ea"/>
                <a:cs typeface="+mn-cs"/>
              </a:rPr>
              <a:t>Applies random transformations (rotation, translation, zoom, contrast) to make the model robust to real-world variations.</a:t>
            </a:r>
          </a:p>
          <a:p>
            <a:r>
              <a:rPr lang="en-US" sz="1200" b="1" kern="1200" dirty="0" smtClean="0">
                <a:solidFill>
                  <a:schemeClr val="tx1"/>
                </a:solidFill>
                <a:latin typeface="+mn-lt"/>
                <a:ea typeface="+mn-ea"/>
                <a:cs typeface="+mn-cs"/>
              </a:rPr>
              <a:t>Neural Network (ResNet50):</a:t>
            </a:r>
            <a:r>
              <a:rPr lang="en-US" sz="1200" kern="1200" dirty="0" smtClean="0">
                <a:solidFill>
                  <a:schemeClr val="tx1"/>
                </a:solidFill>
                <a:latin typeface="+mn-lt"/>
                <a:ea typeface="+mn-ea"/>
                <a:cs typeface="+mn-cs"/>
              </a:rPr>
              <a:t> The processed images are fed into the neural network, which makes predictions.</a:t>
            </a:r>
          </a:p>
          <a:p>
            <a:r>
              <a:rPr lang="en-US" sz="1200" b="1" kern="1200" dirty="0" smtClean="0">
                <a:solidFill>
                  <a:schemeClr val="tx1"/>
                </a:solidFill>
                <a:latin typeface="+mn-lt"/>
                <a:ea typeface="+mn-ea"/>
                <a:cs typeface="+mn-cs"/>
              </a:rPr>
              <a:t>Updates: </a:t>
            </a:r>
            <a:r>
              <a:rPr lang="en-US" sz="1200" kern="1200" dirty="0" smtClean="0">
                <a:solidFill>
                  <a:schemeClr val="tx1"/>
                </a:solidFill>
                <a:latin typeface="+mn-lt"/>
                <a:ea typeface="+mn-ea"/>
                <a:cs typeface="+mn-cs"/>
              </a:rPr>
              <a:t>Model weights are adjusted based on predictions versus expected outcomes, repeating for many steps and epochs.</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Inference Workflow (b)</a:t>
            </a:r>
          </a:p>
          <a:p>
            <a:r>
              <a:rPr lang="en-US" sz="1200" b="1" kern="1200" dirty="0" smtClean="0">
                <a:solidFill>
                  <a:schemeClr val="tx1"/>
                </a:solidFill>
                <a:latin typeface="+mn-lt"/>
                <a:ea typeface="+mn-ea"/>
                <a:cs typeface="+mn-cs"/>
              </a:rPr>
              <a:t>Image: </a:t>
            </a:r>
            <a:r>
              <a:rPr lang="en-US" sz="1200" kern="1200" dirty="0" smtClean="0">
                <a:solidFill>
                  <a:schemeClr val="tx1"/>
                </a:solidFill>
                <a:latin typeface="+mn-lt"/>
                <a:ea typeface="+mn-ea"/>
                <a:cs typeface="+mn-cs"/>
              </a:rPr>
              <a:t>A new image is provided for prediction.</a:t>
            </a:r>
          </a:p>
          <a:p>
            <a:r>
              <a:rPr lang="en-US" sz="1200" b="1" kern="1200" dirty="0" smtClean="0">
                <a:solidFill>
                  <a:schemeClr val="tx1"/>
                </a:solidFill>
                <a:latin typeface="+mn-lt"/>
                <a:ea typeface="+mn-ea"/>
                <a:cs typeface="+mn-cs"/>
              </a:rPr>
              <a:t>Preprocessing (transformations): </a:t>
            </a:r>
            <a:r>
              <a:rPr lang="en-US" sz="1200" kern="1200" dirty="0" smtClean="0">
                <a:solidFill>
                  <a:schemeClr val="tx1"/>
                </a:solidFill>
                <a:latin typeface="+mn-lt"/>
                <a:ea typeface="+mn-ea"/>
                <a:cs typeface="+mn-cs"/>
              </a:rPr>
              <a:t>The same transformations used as during training are applied here.</a:t>
            </a:r>
          </a:p>
          <a:p>
            <a:r>
              <a:rPr lang="en-US" sz="1200" b="1" kern="1200" dirty="0" smtClean="0">
                <a:solidFill>
                  <a:schemeClr val="tx1"/>
                </a:solidFill>
                <a:latin typeface="+mn-lt"/>
                <a:ea typeface="+mn-ea"/>
                <a:cs typeface="+mn-cs"/>
              </a:rPr>
              <a:t>Neural Network (ResNet50): </a:t>
            </a:r>
            <a:r>
              <a:rPr lang="en-US" sz="1200" kern="1200" dirty="0" smtClean="0">
                <a:solidFill>
                  <a:schemeClr val="tx1"/>
                </a:solidFill>
                <a:latin typeface="+mn-lt"/>
                <a:ea typeface="+mn-ea"/>
                <a:cs typeface="+mn-cs"/>
              </a:rPr>
              <a:t>The preprocessed image is passed through the trained network.</a:t>
            </a:r>
          </a:p>
          <a:p>
            <a:r>
              <a:rPr lang="en-US" sz="1200" b="1" kern="1200" dirty="0" smtClean="0">
                <a:solidFill>
                  <a:schemeClr val="tx1"/>
                </a:solidFill>
                <a:latin typeface="+mn-lt"/>
                <a:ea typeface="+mn-ea"/>
                <a:cs typeface="+mn-cs"/>
              </a:rPr>
              <a:t>Predictions: </a:t>
            </a:r>
            <a:r>
              <a:rPr lang="en-US" sz="1200" kern="1200" dirty="0" smtClean="0">
                <a:solidFill>
                  <a:schemeClr val="tx1"/>
                </a:solidFill>
                <a:latin typeface="+mn-lt"/>
                <a:ea typeface="+mn-ea"/>
                <a:cs typeface="+mn-cs"/>
              </a:rPr>
              <a:t>The model outputs its predictions (e.g., classifying what's in the image).</a:t>
            </a:r>
          </a:p>
          <a:p>
            <a:endParaRPr lang="en-US" sz="120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Key Point</a:t>
            </a:r>
          </a:p>
          <a:p>
            <a:r>
              <a:rPr lang="en-US" sz="1200" b="0" kern="1200" dirty="0" smtClean="0">
                <a:solidFill>
                  <a:schemeClr val="tx1"/>
                </a:solidFill>
                <a:latin typeface="+mn-lt"/>
                <a:ea typeface="+mn-ea"/>
                <a:cs typeface="+mn-cs"/>
              </a:rPr>
              <a:t>Training</a:t>
            </a:r>
            <a:r>
              <a:rPr lang="en-US" sz="1200" kern="1200" dirty="0" smtClean="0">
                <a:solidFill>
                  <a:schemeClr val="tx1"/>
                </a:solidFill>
                <a:latin typeface="+mn-lt"/>
                <a:ea typeface="+mn-ea"/>
                <a:cs typeface="+mn-cs"/>
              </a:rPr>
              <a:t>: Involves multiple steps like augmentation, sampling, and iterative updates.</a:t>
            </a:r>
          </a:p>
          <a:p>
            <a:r>
              <a:rPr lang="en-US" sz="1200" b="0" kern="1200" dirty="0" smtClean="0">
                <a:solidFill>
                  <a:schemeClr val="tx1"/>
                </a:solidFill>
                <a:latin typeface="+mn-lt"/>
                <a:ea typeface="+mn-ea"/>
                <a:cs typeface="+mn-cs"/>
              </a:rPr>
              <a:t>Inference</a:t>
            </a:r>
            <a:r>
              <a:rPr lang="en-US" sz="1200" kern="1200" dirty="0" smtClean="0">
                <a:solidFill>
                  <a:schemeClr val="tx1"/>
                </a:solidFill>
                <a:latin typeface="+mn-lt"/>
                <a:ea typeface="+mn-ea"/>
                <a:cs typeface="+mn-cs"/>
              </a:rPr>
              <a:t>: Is simpler, needing just preprocessing before passing the image to the trained model for prediction.</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15</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 can generate </a:t>
            </a:r>
            <a:r>
              <a:rPr lang="en-US" b="1" dirty="0" smtClean="0"/>
              <a:t>art, music, literature, and designs</a:t>
            </a:r>
            <a:r>
              <a:rPr lang="en-US" dirty="0" smtClean="0"/>
              <a:t>.</a:t>
            </a:r>
          </a:p>
          <a:p>
            <a:r>
              <a:rPr lang="en-US" b="1" dirty="0" smtClean="0"/>
              <a:t>Examples:</a:t>
            </a:r>
            <a:endParaRPr lang="en-US" dirty="0" smtClean="0"/>
          </a:p>
          <a:p>
            <a:pPr lvl="1"/>
            <a:r>
              <a:rPr lang="en-US" b="1" dirty="0" err="1" smtClean="0"/>
              <a:t>MuseNet</a:t>
            </a:r>
            <a:r>
              <a:rPr lang="en-US" b="1" dirty="0" smtClean="0"/>
              <a:t> (by </a:t>
            </a:r>
            <a:r>
              <a:rPr lang="en-US" b="1" dirty="0" err="1" smtClean="0"/>
              <a:t>OpenAI</a:t>
            </a:r>
            <a:r>
              <a:rPr lang="en-US" b="1" dirty="0" smtClean="0"/>
              <a:t>):</a:t>
            </a:r>
            <a:r>
              <a:rPr lang="en-US" dirty="0" smtClean="0"/>
              <a:t> Composes music in multiple genres and instruments.</a:t>
            </a:r>
          </a:p>
          <a:p>
            <a:pPr lvl="1"/>
            <a:r>
              <a:rPr lang="en-US" b="1" dirty="0" smtClean="0"/>
              <a:t>Wordsmith (by Automated Insights):</a:t>
            </a:r>
            <a:r>
              <a:rPr lang="en-US" dirty="0" smtClean="0"/>
              <a:t> Generates natural-sounding written content like news reports.</a:t>
            </a:r>
          </a:p>
          <a:p>
            <a:r>
              <a:rPr lang="en-US" dirty="0" smtClean="0"/>
              <a:t>Used in </a:t>
            </a:r>
            <a:r>
              <a:rPr lang="en-US" b="1" dirty="0" smtClean="0"/>
              <a:t>content creation, digital art, storytelling, and design automation</a:t>
            </a:r>
            <a:r>
              <a:rPr lang="en-US" dirty="0" smtClean="0"/>
              <a:t>.</a:t>
            </a:r>
          </a:p>
          <a:p>
            <a:endParaRPr lang="en-US" dirty="0" smtClean="0"/>
          </a:p>
          <a:p>
            <a:r>
              <a:rPr lang="en-US" dirty="0" smtClean="0"/>
              <a:t>Social platforms use AI for:</a:t>
            </a:r>
          </a:p>
          <a:p>
            <a:r>
              <a:rPr lang="en-US" b="1" dirty="0" smtClean="0"/>
              <a:t>Content recommendations</a:t>
            </a:r>
            <a:r>
              <a:rPr lang="en-US" dirty="0" smtClean="0"/>
              <a:t> (YouTube, </a:t>
            </a:r>
            <a:r>
              <a:rPr lang="en-US" dirty="0" err="1" smtClean="0"/>
              <a:t>Instagram</a:t>
            </a:r>
            <a:r>
              <a:rPr lang="en-US" dirty="0" smtClean="0"/>
              <a:t> Reels, </a:t>
            </a:r>
            <a:r>
              <a:rPr lang="en-US" dirty="0" err="1" smtClean="0"/>
              <a:t>TikTok</a:t>
            </a:r>
            <a:r>
              <a:rPr lang="en-US" dirty="0" smtClean="0"/>
              <a:t>).</a:t>
            </a:r>
          </a:p>
          <a:p>
            <a:r>
              <a:rPr lang="en-US" b="1" dirty="0" smtClean="0"/>
              <a:t>Targeted advertising</a:t>
            </a:r>
            <a:r>
              <a:rPr lang="en-US" dirty="0" smtClean="0"/>
              <a:t> based on user behavior.</a:t>
            </a:r>
          </a:p>
          <a:p>
            <a:r>
              <a:rPr lang="en-US" b="1" dirty="0" smtClean="0"/>
              <a:t>Content moderation</a:t>
            </a:r>
            <a:r>
              <a:rPr lang="en-US" dirty="0" smtClean="0"/>
              <a:t> (detecting spam, hate speech, fake news).</a:t>
            </a:r>
          </a:p>
          <a:p>
            <a:r>
              <a:rPr lang="en-US" b="1" dirty="0" smtClean="0"/>
              <a:t>Image recognition</a:t>
            </a:r>
            <a:r>
              <a:rPr lang="en-US" dirty="0" smtClean="0"/>
              <a:t> for tagging friends.</a:t>
            </a:r>
          </a:p>
          <a:p>
            <a:r>
              <a:rPr lang="en-US" dirty="0" smtClean="0"/>
              <a:t>Improves </a:t>
            </a:r>
            <a:r>
              <a:rPr lang="en-US" b="1" dirty="0" smtClean="0"/>
              <a:t>engagement, personalization, and safety</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Example: </a:t>
            </a:r>
            <a:r>
              <a:rPr lang="en-US" dirty="0" err="1" smtClean="0"/>
              <a:t>Facebook</a:t>
            </a:r>
            <a:r>
              <a:rPr lang="en-US" dirty="0" smtClean="0"/>
              <a:t> face-tagging, YouTube video suggestions.</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16</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 </a:t>
            </a:r>
            <a:r>
              <a:rPr lang="en-US" dirty="0" err="1" smtClean="0"/>
              <a:t>chatbots</a:t>
            </a:r>
            <a:r>
              <a:rPr lang="en-US" dirty="0" smtClean="0"/>
              <a:t> provide </a:t>
            </a:r>
            <a:r>
              <a:rPr lang="en-US" b="1" dirty="0" smtClean="0"/>
              <a:t>24/7 customer service</a:t>
            </a:r>
            <a:r>
              <a:rPr lang="en-US" dirty="0" smtClean="0"/>
              <a:t>.</a:t>
            </a:r>
          </a:p>
          <a:p>
            <a:r>
              <a:rPr lang="en-US" dirty="0" smtClean="0"/>
              <a:t>Powered by </a:t>
            </a:r>
            <a:r>
              <a:rPr lang="en-US" b="1" dirty="0" smtClean="0"/>
              <a:t>NLP (Natural Language Processing)</a:t>
            </a:r>
            <a:r>
              <a:rPr lang="en-US" dirty="0" smtClean="0"/>
              <a:t> to understand user queries.</a:t>
            </a:r>
          </a:p>
          <a:p>
            <a:r>
              <a:rPr lang="en-US" dirty="0" smtClean="0"/>
              <a:t>Examples:</a:t>
            </a:r>
          </a:p>
          <a:p>
            <a:r>
              <a:rPr lang="en-US" b="1" dirty="0" err="1" smtClean="0"/>
              <a:t>ChatGPT</a:t>
            </a:r>
            <a:r>
              <a:rPr lang="en-US" dirty="0" smtClean="0"/>
              <a:t> (conversational AI).</a:t>
            </a:r>
          </a:p>
          <a:p>
            <a:r>
              <a:rPr lang="en-US" b="1" dirty="0" err="1" smtClean="0"/>
              <a:t>Siri</a:t>
            </a:r>
            <a:r>
              <a:rPr lang="en-US" b="1" dirty="0" smtClean="0"/>
              <a:t>, </a:t>
            </a:r>
            <a:r>
              <a:rPr lang="en-US" b="1" dirty="0" err="1" smtClean="0"/>
              <a:t>Alexa</a:t>
            </a:r>
            <a:r>
              <a:rPr lang="en-US" b="1" dirty="0" smtClean="0"/>
              <a:t>, Google Assistant</a:t>
            </a:r>
            <a:r>
              <a:rPr lang="en-US" dirty="0" smtClean="0"/>
              <a:t> (voice assistants).</a:t>
            </a:r>
          </a:p>
          <a:p>
            <a:r>
              <a:rPr lang="en-US" dirty="0" smtClean="0"/>
              <a:t>Used in </a:t>
            </a:r>
            <a:r>
              <a:rPr lang="en-US" b="1" dirty="0" smtClean="0"/>
              <a:t>e-commerce, banking, healthcare, and customer support</a:t>
            </a:r>
            <a:r>
              <a:rPr lang="en-US" dirty="0" smtClean="0"/>
              <a:t>.</a:t>
            </a:r>
          </a:p>
          <a:p>
            <a:endParaRPr lang="en-US" dirty="0" smtClean="0"/>
          </a:p>
          <a:p>
            <a:endParaRPr lang="en-US" dirty="0" smtClean="0"/>
          </a:p>
          <a:p>
            <a:r>
              <a:rPr lang="en-US" dirty="0" smtClean="0"/>
              <a:t>Self-driving cars use AI for:</a:t>
            </a:r>
          </a:p>
          <a:p>
            <a:pPr lvl="1"/>
            <a:r>
              <a:rPr lang="en-US" b="1" dirty="0" smtClean="0"/>
              <a:t>Computer vision</a:t>
            </a:r>
            <a:r>
              <a:rPr lang="en-US" dirty="0" smtClean="0"/>
              <a:t> (detecting objects, pedestrians, traffic signals).</a:t>
            </a:r>
          </a:p>
          <a:p>
            <a:pPr lvl="1"/>
            <a:r>
              <a:rPr lang="en-US" b="1" dirty="0" smtClean="0"/>
              <a:t>Decision-making</a:t>
            </a:r>
            <a:r>
              <a:rPr lang="en-US" dirty="0" smtClean="0"/>
              <a:t> in real-time.</a:t>
            </a:r>
          </a:p>
          <a:p>
            <a:pPr lvl="1"/>
            <a:r>
              <a:rPr lang="en-US" b="1" dirty="0" smtClean="0"/>
              <a:t>Navigation &amp; path planning</a:t>
            </a:r>
            <a:r>
              <a:rPr lang="en-US" dirty="0" smtClean="0"/>
              <a:t>.</a:t>
            </a:r>
          </a:p>
          <a:p>
            <a:r>
              <a:rPr lang="en-US" dirty="0" smtClean="0"/>
              <a:t>Examples: Tesla Autopilot, </a:t>
            </a:r>
            <a:r>
              <a:rPr lang="en-US" dirty="0" err="1" smtClean="0"/>
              <a:t>Waymo</a:t>
            </a:r>
            <a:r>
              <a:rPr lang="en-US" dirty="0" smtClean="0"/>
              <a:t>.</a:t>
            </a:r>
          </a:p>
          <a:p>
            <a:r>
              <a:rPr lang="en-US" dirty="0" smtClean="0"/>
              <a:t>Benefits: </a:t>
            </a:r>
            <a:r>
              <a:rPr lang="en-US" b="1" dirty="0" smtClean="0"/>
              <a:t>reduced accidents, efficient transport, driverless delivery</a:t>
            </a:r>
            <a:r>
              <a:rPr lang="en-US" dirty="0" smtClean="0"/>
              <a:t>.</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17</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AI assists in </a:t>
            </a:r>
            <a:r>
              <a:rPr lang="en-US" b="1" dirty="0" smtClean="0"/>
              <a:t>space research and missions</a:t>
            </a:r>
            <a:r>
              <a:rPr lang="en-US" dirty="0" smtClean="0"/>
              <a:t>:</a:t>
            </a:r>
          </a:p>
          <a:p>
            <a:r>
              <a:rPr lang="en-US" dirty="0" smtClean="0"/>
              <a:t>Analyzing huge data from telescopes &amp; satellites.</a:t>
            </a:r>
          </a:p>
          <a:p>
            <a:r>
              <a:rPr lang="en-US" dirty="0" smtClean="0"/>
              <a:t>Autonomous navigation of rovers (e.g., </a:t>
            </a:r>
            <a:r>
              <a:rPr lang="en-US" b="1" dirty="0" smtClean="0"/>
              <a:t>NASA’s Perseverance Rover</a:t>
            </a:r>
            <a:r>
              <a:rPr lang="en-US" dirty="0" smtClean="0"/>
              <a:t>).</a:t>
            </a:r>
          </a:p>
          <a:p>
            <a:r>
              <a:rPr lang="en-US" dirty="0" smtClean="0"/>
              <a:t>Predicting spacecraft system failures.</a:t>
            </a:r>
          </a:p>
          <a:p>
            <a:r>
              <a:rPr lang="en-US" dirty="0" smtClean="0"/>
              <a:t>Example: </a:t>
            </a:r>
            <a:r>
              <a:rPr lang="en-US" b="1" dirty="0" smtClean="0"/>
              <a:t>AI-powered robots</a:t>
            </a:r>
            <a:r>
              <a:rPr lang="en-US" dirty="0" smtClean="0"/>
              <a:t> like CIMON assisting astronauts on ISS.</a:t>
            </a:r>
          </a:p>
          <a:p>
            <a:endParaRPr lang="en-US" dirty="0" smtClean="0"/>
          </a:p>
          <a:p>
            <a:endParaRPr lang="en-US" dirty="0" smtClean="0"/>
          </a:p>
          <a:p>
            <a:r>
              <a:rPr lang="en-US" dirty="0" smtClean="0"/>
              <a:t>AI creates </a:t>
            </a:r>
            <a:r>
              <a:rPr lang="en-US" b="1" dirty="0" smtClean="0"/>
              <a:t>realistic NPCs (non-player characters)</a:t>
            </a:r>
            <a:r>
              <a:rPr lang="en-US" dirty="0" smtClean="0"/>
              <a:t>.</a:t>
            </a:r>
          </a:p>
          <a:p>
            <a:r>
              <a:rPr lang="en-US" dirty="0" smtClean="0"/>
              <a:t>Used for </a:t>
            </a:r>
            <a:r>
              <a:rPr lang="en-US" b="1" dirty="0" smtClean="0"/>
              <a:t>game design, difficulty adjustment, and player experience personalization</a:t>
            </a:r>
            <a:r>
              <a:rPr lang="en-US" dirty="0" smtClean="0"/>
              <a:t>.</a:t>
            </a:r>
          </a:p>
          <a:p>
            <a:r>
              <a:rPr lang="en-US" dirty="0" smtClean="0"/>
              <a:t>Examples:</a:t>
            </a:r>
          </a:p>
          <a:p>
            <a:r>
              <a:rPr lang="en-US" dirty="0" smtClean="0"/>
              <a:t>Chess &amp; Go (</a:t>
            </a:r>
            <a:r>
              <a:rPr lang="en-US" dirty="0" err="1" smtClean="0"/>
              <a:t>AlphaZero</a:t>
            </a:r>
            <a:r>
              <a:rPr lang="en-US" dirty="0" smtClean="0"/>
              <a:t>).</a:t>
            </a:r>
          </a:p>
          <a:p>
            <a:r>
              <a:rPr lang="en-US" dirty="0" smtClean="0"/>
              <a:t>Smart enemies in FPS and RPG games.</a:t>
            </a:r>
          </a:p>
          <a:p>
            <a:r>
              <a:rPr lang="en-US" dirty="0" smtClean="0"/>
              <a:t>AI also generates </a:t>
            </a:r>
            <a:r>
              <a:rPr lang="en-US" b="1" dirty="0" smtClean="0"/>
              <a:t>procedural worlds and storylines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18</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Fraud detection</a:t>
            </a:r>
            <a:r>
              <a:rPr lang="en-US" dirty="0" smtClean="0"/>
              <a:t> using pattern recognition.</a:t>
            </a:r>
          </a:p>
          <a:p>
            <a:r>
              <a:rPr lang="en-US" b="1" dirty="0" smtClean="0"/>
              <a:t>Algorithmic trading</a:t>
            </a:r>
            <a:r>
              <a:rPr lang="en-US" dirty="0" smtClean="0"/>
              <a:t> (high-speed automated stock trading).</a:t>
            </a:r>
          </a:p>
          <a:p>
            <a:r>
              <a:rPr lang="en-US" b="1" dirty="0" smtClean="0"/>
              <a:t>Credit scoring &amp; risk assessment</a:t>
            </a:r>
            <a:r>
              <a:rPr lang="en-US" dirty="0" smtClean="0"/>
              <a:t>.</a:t>
            </a:r>
          </a:p>
          <a:p>
            <a:r>
              <a:rPr lang="en-US" b="1" dirty="0" err="1" smtClean="0"/>
              <a:t>Chatbots</a:t>
            </a:r>
            <a:r>
              <a:rPr lang="en-US" b="1" dirty="0" smtClean="0"/>
              <a:t> for customer support</a:t>
            </a:r>
            <a:r>
              <a:rPr lang="en-US" dirty="0" smtClean="0"/>
              <a:t> in banking apps.</a:t>
            </a:r>
          </a:p>
          <a:p>
            <a:r>
              <a:rPr lang="en-US" dirty="0" smtClean="0"/>
              <a:t>Improves </a:t>
            </a:r>
            <a:r>
              <a:rPr lang="en-US" b="1" dirty="0" smtClean="0"/>
              <a:t>security, efficiency, and decision-making</a:t>
            </a:r>
            <a:r>
              <a:rPr lang="en-US" dirty="0" smtClean="0"/>
              <a:t>.</a:t>
            </a:r>
          </a:p>
          <a:p>
            <a:endParaRPr lang="en-US" dirty="0" smtClean="0"/>
          </a:p>
          <a:p>
            <a:r>
              <a:rPr lang="en-US" dirty="0" smtClean="0"/>
              <a:t>AI used for </a:t>
            </a:r>
            <a:r>
              <a:rPr lang="en-US" b="1" dirty="0" smtClean="0"/>
              <a:t>precision farming</a:t>
            </a:r>
            <a:r>
              <a:rPr lang="en-US" dirty="0" smtClean="0"/>
              <a:t>:</a:t>
            </a:r>
          </a:p>
          <a:p>
            <a:r>
              <a:rPr lang="en-US" dirty="0" smtClean="0"/>
              <a:t>Crop disease detection with computer vision.</a:t>
            </a:r>
          </a:p>
          <a:p>
            <a:r>
              <a:rPr lang="en-US" dirty="0" smtClean="0"/>
              <a:t>Predicting weather &amp; soil conditions.</a:t>
            </a:r>
          </a:p>
          <a:p>
            <a:r>
              <a:rPr lang="en-US" dirty="0" smtClean="0"/>
              <a:t>Smart irrigation &amp; yield prediction.</a:t>
            </a:r>
          </a:p>
          <a:p>
            <a:r>
              <a:rPr lang="en-US" dirty="0" smtClean="0"/>
              <a:t>Example: </a:t>
            </a:r>
            <a:r>
              <a:rPr lang="en-US" b="1" dirty="0" smtClean="0"/>
              <a:t>Drones with AI</a:t>
            </a:r>
            <a:r>
              <a:rPr lang="en-US" dirty="0" smtClean="0"/>
              <a:t> for monitoring crops.</a:t>
            </a:r>
          </a:p>
          <a:p>
            <a:r>
              <a:rPr lang="en-US" dirty="0" smtClean="0"/>
              <a:t>Helps in </a:t>
            </a:r>
            <a:r>
              <a:rPr lang="en-US" b="1" dirty="0" smtClean="0"/>
              <a:t>increasing productivity and reducing waste</a:t>
            </a:r>
            <a:r>
              <a:rPr lang="en-US" dirty="0" smtClean="0"/>
              <a:t>.</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19</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Predictive analytics</a:t>
            </a:r>
            <a:r>
              <a:rPr lang="en-US" dirty="0" smtClean="0"/>
              <a:t>: forecasting customer behavior.</a:t>
            </a:r>
          </a:p>
          <a:p>
            <a:r>
              <a:rPr lang="en-US" b="1" dirty="0" smtClean="0"/>
              <a:t>Personalized ads</a:t>
            </a:r>
            <a:r>
              <a:rPr lang="en-US" dirty="0" smtClean="0"/>
              <a:t> and product recommendations (Amazon, Netflix).</a:t>
            </a:r>
          </a:p>
          <a:p>
            <a:r>
              <a:rPr lang="en-US" b="1" dirty="0" smtClean="0"/>
              <a:t>Sentiment analysis</a:t>
            </a:r>
            <a:r>
              <a:rPr lang="en-US" dirty="0" smtClean="0"/>
              <a:t>: understanding customer opinions from reviews/social media.</a:t>
            </a:r>
          </a:p>
          <a:p>
            <a:r>
              <a:rPr lang="en-US" b="1" dirty="0" err="1" smtClean="0"/>
              <a:t>Chatbots</a:t>
            </a:r>
            <a:r>
              <a:rPr lang="en-US" dirty="0" smtClean="0"/>
              <a:t> for marketing &amp; lead generation.</a:t>
            </a:r>
          </a:p>
          <a:p>
            <a:r>
              <a:rPr lang="en-US" dirty="0" smtClean="0"/>
              <a:t>Enhances </a:t>
            </a:r>
            <a:r>
              <a:rPr lang="en-US" b="1" dirty="0" smtClean="0"/>
              <a:t>customer experience and sales growth</a:t>
            </a:r>
            <a:r>
              <a:rPr lang="en-US" dirty="0" smtClean="0"/>
              <a:t>.</a:t>
            </a:r>
          </a:p>
          <a:p>
            <a:endParaRPr lang="en-US" dirty="0" smtClean="0"/>
          </a:p>
          <a:p>
            <a:endParaRPr lang="en-US" dirty="0" smtClean="0"/>
          </a:p>
          <a:p>
            <a:r>
              <a:rPr lang="en-US" b="1" dirty="0" smtClean="0"/>
              <a:t>Medical Imaging</a:t>
            </a:r>
            <a:r>
              <a:rPr lang="en-US" dirty="0" smtClean="0"/>
              <a:t>: AI detects cancer, tumors, fractures in scans.</a:t>
            </a:r>
          </a:p>
          <a:p>
            <a:r>
              <a:rPr lang="en-US" b="1" dirty="0" smtClean="0"/>
              <a:t>Drug discovery</a:t>
            </a:r>
            <a:r>
              <a:rPr lang="en-US" dirty="0" smtClean="0"/>
              <a:t>: speeds up new medicine development.</a:t>
            </a:r>
          </a:p>
          <a:p>
            <a:r>
              <a:rPr lang="en-US" b="1" dirty="0" smtClean="0"/>
              <a:t>Virtual health assistants</a:t>
            </a:r>
            <a:r>
              <a:rPr lang="en-US" dirty="0" smtClean="0"/>
              <a:t>: monitor patient health.</a:t>
            </a:r>
          </a:p>
          <a:p>
            <a:r>
              <a:rPr lang="en-US" dirty="0" smtClean="0"/>
              <a:t>Example: </a:t>
            </a:r>
            <a:r>
              <a:rPr lang="en-US" b="1" dirty="0" smtClean="0"/>
              <a:t>IBM Watson Health, Google </a:t>
            </a:r>
            <a:r>
              <a:rPr lang="en-US" b="1" dirty="0" err="1" smtClean="0"/>
              <a:t>DeepMind</a:t>
            </a:r>
            <a:r>
              <a:rPr lang="en-US" b="1" dirty="0" smtClean="0"/>
              <a:t> in eye disease detection</a:t>
            </a:r>
            <a:r>
              <a:rPr lang="en-US" dirty="0" smtClean="0"/>
              <a:t>.</a:t>
            </a:r>
          </a:p>
          <a:p>
            <a:r>
              <a:rPr lang="en-US" dirty="0" smtClean="0"/>
              <a:t>AI improves </a:t>
            </a:r>
            <a:r>
              <a:rPr lang="en-US" b="1" dirty="0" smtClean="0"/>
              <a:t>accuracy, speed, and personalized treatment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20</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3</a:t>
            </a:fld>
            <a:endParaRPr lang="en-IN"/>
          </a:p>
        </p:txBody>
      </p:sp>
    </p:spTree>
    <p:extLst>
      <p:ext uri="{BB962C8B-B14F-4D97-AF65-F5344CB8AC3E}">
        <p14:creationId xmlns="" xmlns:p14="http://schemas.microsoft.com/office/powerpoint/2010/main" val="3142552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AI is not just </a:t>
            </a:r>
            <a:r>
              <a:rPr lang="en-US" dirty="0" err="1" smtClean="0"/>
              <a:t>ChatGPT</a:t>
            </a:r>
            <a:r>
              <a:rPr lang="en-US" dirty="0" smtClean="0"/>
              <a:t> or robots. It’s a broad field in computer science about making machines </a:t>
            </a:r>
            <a:r>
              <a:rPr lang="en-US" b="1" dirty="0" smtClean="0"/>
              <a:t>simulate human intelligence</a:t>
            </a:r>
            <a:r>
              <a:rPr lang="en-US" dirty="0" smtClean="0"/>
              <a:t>.</a:t>
            </a:r>
          </a:p>
          <a:p>
            <a:r>
              <a:rPr lang="en-US" dirty="0" smtClean="0"/>
              <a:t/>
            </a:r>
            <a:br>
              <a:rPr lang="en-US" dirty="0" smtClean="0"/>
            </a:br>
            <a:r>
              <a:rPr lang="en-US" dirty="0" smtClean="0"/>
              <a:t>Artificial Intelligence (AI) is the </a:t>
            </a:r>
            <a:r>
              <a:rPr lang="en-US" b="1" dirty="0" smtClean="0"/>
              <a:t>branch of computer science</a:t>
            </a:r>
            <a:r>
              <a:rPr lang="en-US" dirty="0" smtClean="0"/>
              <a:t> that focuses on creating machines and software capable of performing tasks that usually require </a:t>
            </a:r>
            <a:r>
              <a:rPr lang="en-US" b="1" dirty="0" smtClean="0"/>
              <a:t>human intelligence</a:t>
            </a:r>
            <a:r>
              <a:rPr lang="en-US" dirty="0" smtClean="0"/>
              <a:t>.</a:t>
            </a:r>
            <a:br>
              <a:rPr lang="en-US" dirty="0" smtClean="0"/>
            </a:br>
            <a:r>
              <a:rPr lang="en-US" dirty="0" smtClean="0"/>
              <a:t>It aims to </a:t>
            </a:r>
            <a:r>
              <a:rPr lang="en-US" b="1" dirty="0" smtClean="0"/>
              <a:t>simulate human cognitive abilities</a:t>
            </a:r>
            <a:r>
              <a:rPr lang="en-US" dirty="0" smtClean="0"/>
              <a:t> such as learning, reasoning, problem-solving, perception, and language understanding.</a:t>
            </a:r>
          </a:p>
          <a:p>
            <a:endParaRPr lang="en-US" dirty="0" smtClean="0"/>
          </a:p>
          <a:p>
            <a:r>
              <a:rPr lang="en-US" b="1" dirty="0" smtClean="0"/>
              <a:t>Key Characteristics of AI</a:t>
            </a:r>
          </a:p>
          <a:p>
            <a:r>
              <a:rPr lang="en-US" b="1" dirty="0" smtClean="0"/>
              <a:t>Learning</a:t>
            </a:r>
            <a:r>
              <a:rPr lang="en-US" dirty="0" smtClean="0"/>
              <a:t> – Machines improve their performance based on experience (e.g., Machine Learning algorithms).</a:t>
            </a:r>
          </a:p>
          <a:p>
            <a:r>
              <a:rPr lang="en-US" b="1" dirty="0" smtClean="0"/>
              <a:t>Reasoning</a:t>
            </a:r>
            <a:r>
              <a:rPr lang="en-US" dirty="0" smtClean="0"/>
              <a:t> – Machines make decisions and solve problems logically.</a:t>
            </a:r>
          </a:p>
          <a:p>
            <a:r>
              <a:rPr lang="en-US" b="1" dirty="0" smtClean="0"/>
              <a:t>Perception</a:t>
            </a:r>
            <a:r>
              <a:rPr lang="en-US" dirty="0" smtClean="0"/>
              <a:t> – Machines interpret sensory data (images, sounds, touch).</a:t>
            </a:r>
          </a:p>
          <a:p>
            <a:r>
              <a:rPr lang="en-US" b="1" dirty="0" smtClean="0"/>
              <a:t>Natural Language Processing (NLP)</a:t>
            </a:r>
            <a:r>
              <a:rPr lang="en-US" dirty="0" smtClean="0"/>
              <a:t> – Machines understand and respond to human language.</a:t>
            </a:r>
          </a:p>
          <a:p>
            <a:r>
              <a:rPr lang="en-US" b="1" dirty="0" smtClean="0"/>
              <a:t>Autonomy</a:t>
            </a:r>
            <a:r>
              <a:rPr lang="en-US" dirty="0" smtClean="0"/>
              <a:t> – Machines perform tasks without constant human guidance.</a:t>
            </a:r>
          </a:p>
          <a:p>
            <a:endParaRPr lang="en-US" dirty="0" smtClean="0"/>
          </a:p>
          <a:p>
            <a:r>
              <a:rPr lang="en-US" b="1" dirty="0" smtClean="0"/>
              <a:t>Types of AI</a:t>
            </a:r>
          </a:p>
          <a:p>
            <a:r>
              <a:rPr lang="en-US" b="1" dirty="0" smtClean="0"/>
              <a:t>Based on Capability</a:t>
            </a:r>
            <a:endParaRPr lang="en-US" dirty="0" smtClean="0"/>
          </a:p>
          <a:p>
            <a:pPr lvl="1"/>
            <a:r>
              <a:rPr lang="en-US" b="1" dirty="0" smtClean="0"/>
              <a:t>Narrow AI (Weak AI)</a:t>
            </a:r>
            <a:r>
              <a:rPr lang="en-US" dirty="0" smtClean="0"/>
              <a:t> – AI specialized in one task (e.g., </a:t>
            </a:r>
            <a:r>
              <a:rPr lang="en-US" dirty="0" err="1" smtClean="0"/>
              <a:t>Siri</a:t>
            </a:r>
            <a:r>
              <a:rPr lang="en-US" dirty="0" smtClean="0"/>
              <a:t>, Google Translate).</a:t>
            </a:r>
          </a:p>
          <a:p>
            <a:r>
              <a:rPr lang="en-US" dirty="0" smtClean="0"/>
              <a:t>Designed to perform specific tasks.</a:t>
            </a:r>
          </a:p>
          <a:p>
            <a:r>
              <a:rPr lang="en-US" dirty="0" smtClean="0"/>
              <a:t>Examples: </a:t>
            </a:r>
            <a:r>
              <a:rPr lang="en-US" dirty="0" err="1" smtClean="0"/>
              <a:t>Chatbots</a:t>
            </a:r>
            <a:r>
              <a:rPr lang="en-US" dirty="0" smtClean="0"/>
              <a:t>, image classifiers, recommendation systems.</a:t>
            </a:r>
          </a:p>
          <a:p>
            <a:r>
              <a:rPr lang="en-US" b="1" dirty="0" smtClean="0"/>
              <a:t>{{</a:t>
            </a:r>
            <a:r>
              <a:rPr lang="en-US" b="1" dirty="0" err="1" smtClean="0"/>
              <a:t>Agentic</a:t>
            </a:r>
            <a:r>
              <a:rPr lang="en-US" b="1" dirty="0" smtClean="0"/>
              <a:t> AI fits here</a:t>
            </a:r>
            <a:r>
              <a:rPr lang="en-US" dirty="0" smtClean="0"/>
              <a:t>, as it's tailored for specialized domains but with added autonomy and adaptability.</a:t>
            </a:r>
          </a:p>
          <a:p>
            <a:pPr lvl="1"/>
            <a:endParaRPr lang="en-US" dirty="0" smtClean="0"/>
          </a:p>
          <a:p>
            <a:pPr lvl="1"/>
            <a:r>
              <a:rPr lang="en-US" dirty="0" err="1" smtClean="0"/>
              <a:t>Agentic</a:t>
            </a:r>
            <a:r>
              <a:rPr lang="en-US" dirty="0" smtClean="0"/>
              <a:t> AI is best categorized as a form of </a:t>
            </a:r>
            <a:r>
              <a:rPr lang="en-US" b="1" dirty="0" smtClean="0"/>
              <a:t>Narrow (or Specialized) AI</a:t>
            </a:r>
            <a:r>
              <a:rPr lang="en-US" dirty="0" smtClean="0"/>
              <a:t>, but it's uniquely powerful—it’s more </a:t>
            </a:r>
            <a:r>
              <a:rPr lang="en-US" b="1" dirty="0" smtClean="0"/>
              <a:t>autonomous, goal-driven, and adaptable</a:t>
            </a:r>
            <a:r>
              <a:rPr lang="en-US" dirty="0" smtClean="0"/>
              <a:t> than traditional narrow AI systems.</a:t>
            </a:r>
            <a:r>
              <a:rPr lang="en-US" b="1" dirty="0" smtClean="0"/>
              <a:t>}}</a:t>
            </a:r>
          </a:p>
          <a:p>
            <a:pPr lvl="1"/>
            <a:endParaRPr lang="en-US" dirty="0" smtClean="0"/>
          </a:p>
          <a:p>
            <a:pPr lvl="1"/>
            <a:r>
              <a:rPr lang="en-US" b="1" dirty="0" smtClean="0"/>
              <a:t>General AI (Strong AI)</a:t>
            </a:r>
            <a:r>
              <a:rPr lang="en-US" dirty="0" smtClean="0"/>
              <a:t> – AI that can perform any intellectual task like a human (still theoretical).</a:t>
            </a:r>
          </a:p>
          <a:p>
            <a:pPr lvl="1"/>
            <a:r>
              <a:rPr lang="en-US" b="1" dirty="0" smtClean="0"/>
              <a:t>Super AI</a:t>
            </a:r>
            <a:r>
              <a:rPr lang="en-US" dirty="0" smtClean="0"/>
              <a:t> – AI surpassing human intelligence (speculative future concept).</a:t>
            </a:r>
          </a:p>
          <a:p>
            <a:r>
              <a:rPr lang="en-US" dirty="0" smtClean="0"/>
              <a:t>Intelligence surpassing human levels in all domains.</a:t>
            </a:r>
          </a:p>
          <a:p>
            <a:r>
              <a:rPr lang="en-US" dirty="0" smtClean="0"/>
              <a:t>Remains a speculative concept far beyond current technologies.</a:t>
            </a:r>
          </a:p>
          <a:p>
            <a:pPr lvl="1"/>
            <a:endParaRPr lang="en-US" dirty="0" smtClean="0"/>
          </a:p>
          <a:p>
            <a:r>
              <a:rPr lang="en-US" b="1" dirty="0" smtClean="0"/>
              <a:t>Based on Functionality</a:t>
            </a:r>
            <a:endParaRPr lang="en-US" dirty="0" smtClean="0"/>
          </a:p>
          <a:p>
            <a:r>
              <a:rPr lang="en-US" b="1" dirty="0" smtClean="0"/>
              <a:t>• Reactive Machines / Traditional AI</a:t>
            </a:r>
          </a:p>
          <a:p>
            <a:r>
              <a:rPr lang="en-US" dirty="0" smtClean="0"/>
              <a:t>Operate on predefined rules or respond to inputs (e.g., simple classifiers).</a:t>
            </a:r>
          </a:p>
          <a:p>
            <a:r>
              <a:rPr lang="en-US" dirty="0" smtClean="0"/>
              <a:t>No autonomy or long-term planning.</a:t>
            </a:r>
          </a:p>
          <a:p>
            <a:r>
              <a:rPr lang="en-US" b="1" dirty="0" smtClean="0"/>
              <a:t>• Limited Memory AI</a:t>
            </a:r>
          </a:p>
          <a:p>
            <a:r>
              <a:rPr lang="en-US" dirty="0" smtClean="0"/>
              <a:t>Use recent past data to inform actions (e.g., self-driving cars).</a:t>
            </a:r>
          </a:p>
          <a:p>
            <a:r>
              <a:rPr lang="en-US" dirty="0" smtClean="0"/>
              <a:t>Some autonomy—but still constrained.</a:t>
            </a:r>
          </a:p>
          <a:p>
            <a:r>
              <a:rPr lang="en-US" b="1" dirty="0" smtClean="0"/>
              <a:t>• </a:t>
            </a:r>
            <a:r>
              <a:rPr lang="en-US" b="1" dirty="0" err="1" smtClean="0"/>
              <a:t>Agentic</a:t>
            </a:r>
            <a:r>
              <a:rPr lang="en-US" b="1" dirty="0" smtClean="0"/>
              <a:t> AI</a:t>
            </a:r>
          </a:p>
          <a:p>
            <a:r>
              <a:rPr lang="en-US" dirty="0" smtClean="0"/>
              <a:t>Exhibits real </a:t>
            </a:r>
            <a:r>
              <a:rPr lang="en-US" b="1" dirty="0" smtClean="0"/>
              <a:t>autonomy, planning, execution</a:t>
            </a:r>
            <a:r>
              <a:rPr lang="en-US" dirty="0" smtClean="0"/>
              <a:t>, and </a:t>
            </a:r>
            <a:r>
              <a:rPr lang="en-US" b="1" dirty="0" smtClean="0"/>
              <a:t>learning</a:t>
            </a:r>
            <a:r>
              <a:rPr lang="en-US" dirty="0" smtClean="0"/>
              <a:t>.</a:t>
            </a:r>
          </a:p>
          <a:p>
            <a:r>
              <a:rPr lang="en-US" dirty="0" smtClean="0"/>
              <a:t>Orchestrates multi-step goals, interacts with tools/APIs, and adapts based on results</a:t>
            </a:r>
          </a:p>
          <a:p>
            <a:r>
              <a:rPr lang="en-US" b="1" dirty="0" smtClean="0"/>
              <a:t>• Theory of Mind / Self-Aware AI</a:t>
            </a:r>
          </a:p>
          <a:p>
            <a:r>
              <a:rPr lang="en-US" dirty="0" smtClean="0"/>
              <a:t>Still theoretical; not realized yet.</a:t>
            </a:r>
          </a:p>
          <a:p>
            <a:endParaRPr lang="en-US" dirty="0" smtClean="0"/>
          </a:p>
          <a:p>
            <a:pPr lvl="0"/>
            <a:r>
              <a:rPr lang="en-US" sz="1200" b="1" kern="1200" dirty="0" smtClean="0">
                <a:solidFill>
                  <a:schemeClr val="tx1"/>
                </a:solidFill>
                <a:latin typeface="+mn-lt"/>
                <a:ea typeface="+mn-ea"/>
                <a:cs typeface="+mn-cs"/>
              </a:rPr>
              <a:t>Intro</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I'm going to attempt to classify all of artificial  intelligence or AI into seven types. And that's  </a:t>
            </a:r>
          </a:p>
          <a:p>
            <a:pPr lvl="0"/>
            <a:r>
              <a:rPr lang="en-US" sz="1200" kern="1200" dirty="0" smtClean="0">
                <a:solidFill>
                  <a:schemeClr val="tx1"/>
                </a:solidFill>
                <a:latin typeface="+mn-lt"/>
                <a:ea typeface="+mn-ea"/>
                <a:cs typeface="+mn-cs"/>
              </a:rPr>
              <a:t>a tall order. But these seven types of AI  can largely be understood by examining two  </a:t>
            </a:r>
          </a:p>
          <a:p>
            <a:pPr lvl="0"/>
            <a:r>
              <a:rPr lang="en-US" sz="1200" kern="1200" dirty="0" smtClean="0">
                <a:solidFill>
                  <a:schemeClr val="tx1"/>
                </a:solidFill>
                <a:latin typeface="+mn-lt"/>
                <a:ea typeface="+mn-ea"/>
                <a:cs typeface="+mn-cs"/>
              </a:rPr>
              <a:t>encompassing categories. There's AI capabilities,  and there's AI functionalities. So let's start  </a:t>
            </a:r>
          </a:p>
          <a:p>
            <a:pPr lvl="0"/>
            <a:r>
              <a:rPr lang="en-US" sz="1200" kern="1200" dirty="0" smtClean="0">
                <a:solidFill>
                  <a:schemeClr val="tx1"/>
                </a:solidFill>
                <a:latin typeface="+mn-lt"/>
                <a:ea typeface="+mn-ea"/>
                <a:cs typeface="+mn-cs"/>
              </a:rPr>
              <a:t>with AI capabilities, and there are three. The  first of which is known as artificial narrow AI,  </a:t>
            </a:r>
          </a:p>
          <a:p>
            <a:pPr lvl="0"/>
            <a:r>
              <a:rPr lang="en-US" sz="1200" kern="1200" dirty="0" smtClean="0">
                <a:solidFill>
                  <a:schemeClr val="tx1"/>
                </a:solidFill>
                <a:latin typeface="+mn-lt"/>
                <a:ea typeface="+mn-ea"/>
                <a:cs typeface="+mn-cs"/>
              </a:rPr>
              <a:t>which also goes by the rather unflattering name of  "weak AI". Now, on its face, that doesn't sound like  </a:t>
            </a:r>
          </a:p>
          <a:p>
            <a:pPr lvl="0"/>
            <a:r>
              <a:rPr lang="en-US" sz="1200" b="1" kern="1200" dirty="0" smtClean="0">
                <a:solidFill>
                  <a:schemeClr val="tx1"/>
                </a:solidFill>
                <a:latin typeface="+mn-lt"/>
                <a:ea typeface="+mn-ea"/>
                <a:cs typeface="+mn-cs"/>
              </a:rPr>
              <a:t>Narrow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 very interesting capability to start us off.  But actually, narrow AI is the only type of AI  </a:t>
            </a:r>
          </a:p>
          <a:p>
            <a:pPr lvl="0"/>
            <a:r>
              <a:rPr lang="en-US" sz="1200" kern="1200" dirty="0" smtClean="0">
                <a:solidFill>
                  <a:schemeClr val="tx1"/>
                </a:solidFill>
                <a:latin typeface="+mn-lt"/>
                <a:ea typeface="+mn-ea"/>
                <a:cs typeface="+mn-cs"/>
              </a:rPr>
              <a:t>that exists today--it's all we currently have. Any  other form of AI is theoretical. So we can think  </a:t>
            </a:r>
          </a:p>
          <a:p>
            <a:pPr lvl="0"/>
            <a:r>
              <a:rPr lang="en-US" sz="1200" b="1" kern="1200" dirty="0" smtClean="0">
                <a:solidFill>
                  <a:schemeClr val="tx1"/>
                </a:solidFill>
                <a:latin typeface="+mn-lt"/>
                <a:ea typeface="+mn-ea"/>
                <a:cs typeface="+mn-cs"/>
              </a:rPr>
              <a:t>Theoretical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of this as realized AI--that's the artificial  intelligence we have today. And theoretical AI,  </a:t>
            </a:r>
          </a:p>
          <a:p>
            <a:pPr lvl="0"/>
            <a:r>
              <a:rPr lang="en-US" sz="1200" kern="1200" dirty="0" smtClean="0">
                <a:solidFill>
                  <a:schemeClr val="tx1"/>
                </a:solidFill>
                <a:latin typeface="+mn-lt"/>
                <a:ea typeface="+mn-ea"/>
                <a:cs typeface="+mn-cs"/>
              </a:rPr>
              <a:t>which is the artificial intelligence we may have  in the future. And now narrow AI can be trained  </a:t>
            </a:r>
          </a:p>
          <a:p>
            <a:pPr lvl="0"/>
            <a:r>
              <a:rPr lang="en-US" sz="1200" kern="1200" dirty="0" smtClean="0">
                <a:solidFill>
                  <a:schemeClr val="tx1"/>
                </a:solidFill>
                <a:latin typeface="+mn-lt"/>
                <a:ea typeface="+mn-ea"/>
                <a:cs typeface="+mn-cs"/>
              </a:rPr>
              <a:t>to perform a narrow task, which, to be fair  to narrow AI, might be something that a human  </a:t>
            </a:r>
          </a:p>
          <a:p>
            <a:pPr lvl="0"/>
            <a:r>
              <a:rPr lang="en-US" sz="1200" kern="1200" dirty="0" smtClean="0">
                <a:solidFill>
                  <a:schemeClr val="tx1"/>
                </a:solidFill>
                <a:latin typeface="+mn-lt"/>
                <a:ea typeface="+mn-ea"/>
                <a:cs typeface="+mn-cs"/>
              </a:rPr>
              <a:t>could not do as well as the AI can. But it can't  perform outside of its defined task. It does need  </a:t>
            </a:r>
          </a:p>
          <a:p>
            <a:pPr lvl="0"/>
            <a:r>
              <a:rPr lang="en-US" sz="1200" kern="1200" dirty="0" smtClean="0">
                <a:solidFill>
                  <a:schemeClr val="tx1"/>
                </a:solidFill>
                <a:latin typeface="+mn-lt"/>
                <a:ea typeface="+mn-ea"/>
                <a:cs typeface="+mn-cs"/>
              </a:rPr>
              <a:t>us humans still to train it. So if narrow AI  represents all AI capabilities we have today,  </a:t>
            </a:r>
          </a:p>
          <a:p>
            <a:pPr lvl="0"/>
            <a:r>
              <a:rPr lang="en-US" sz="1200" kern="1200" dirty="0" smtClean="0">
                <a:solidFill>
                  <a:schemeClr val="tx1"/>
                </a:solidFill>
                <a:latin typeface="+mn-lt"/>
                <a:ea typeface="+mn-ea"/>
                <a:cs typeface="+mn-cs"/>
              </a:rPr>
              <a:t>well, what else is there? Well, a favorite of  memes, science fiction, and betting markets is  </a:t>
            </a:r>
          </a:p>
          <a:p>
            <a:pPr lvl="0"/>
            <a:r>
              <a:rPr lang="en-US" sz="1200" kern="1200" dirty="0" smtClean="0">
                <a:solidFill>
                  <a:schemeClr val="tx1"/>
                </a:solidFill>
                <a:latin typeface="+mn-lt"/>
                <a:ea typeface="+mn-ea"/>
                <a:cs typeface="+mn-cs"/>
              </a:rPr>
              <a:t>artificial general intelligence, also known as  AGI. And also known as "strong AI". To be clear,  </a:t>
            </a:r>
          </a:p>
          <a:p>
            <a:pPr lvl="0"/>
            <a:r>
              <a:rPr lang="en-US" sz="1200" b="1" kern="1200" dirty="0" smtClean="0">
                <a:solidFill>
                  <a:schemeClr val="tx1"/>
                </a:solidFill>
                <a:latin typeface="+mn-lt"/>
                <a:ea typeface="+mn-ea"/>
                <a:cs typeface="+mn-cs"/>
              </a:rPr>
              <a:t>General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AGI is currently nothing more than a theoretical  concept. But here's the idea: AGI can use previous  </a:t>
            </a:r>
          </a:p>
          <a:p>
            <a:pPr lvl="0"/>
            <a:r>
              <a:rPr lang="en-US" sz="1200" kern="1200" dirty="0" err="1" smtClean="0">
                <a:solidFill>
                  <a:schemeClr val="tx1"/>
                </a:solidFill>
                <a:latin typeface="+mn-lt"/>
                <a:ea typeface="+mn-ea"/>
                <a:cs typeface="+mn-cs"/>
              </a:rPr>
              <a:t>learnings</a:t>
            </a:r>
            <a:r>
              <a:rPr lang="en-US" sz="1200" kern="1200" dirty="0" smtClean="0">
                <a:solidFill>
                  <a:schemeClr val="tx1"/>
                </a:solidFill>
                <a:latin typeface="+mn-lt"/>
                <a:ea typeface="+mn-ea"/>
                <a:cs typeface="+mn-cs"/>
              </a:rPr>
              <a:t> and skills to accomplish new tasks  in a different context, without the need for  </a:t>
            </a:r>
          </a:p>
          <a:p>
            <a:pPr lvl="0"/>
            <a:r>
              <a:rPr lang="en-US" sz="1200" kern="1200" dirty="0" smtClean="0">
                <a:solidFill>
                  <a:schemeClr val="tx1"/>
                </a:solidFill>
                <a:latin typeface="+mn-lt"/>
                <a:ea typeface="+mn-ea"/>
                <a:cs typeface="+mn-cs"/>
              </a:rPr>
              <a:t>us human beings to train the underlying models.  If AGI wants to learn how to perform a new task,  </a:t>
            </a:r>
          </a:p>
          <a:p>
            <a:pPr lvl="0"/>
            <a:r>
              <a:rPr lang="en-US" sz="1200" kern="1200" dirty="0" smtClean="0">
                <a:solidFill>
                  <a:schemeClr val="tx1"/>
                </a:solidFill>
                <a:latin typeface="+mn-lt"/>
                <a:ea typeface="+mn-ea"/>
                <a:cs typeface="+mn-cs"/>
              </a:rPr>
              <a:t>it will figure it out by itself. Which  sounds... disconcerting. But, but look,  </a:t>
            </a:r>
          </a:p>
          <a:p>
            <a:pPr lvl="0"/>
            <a:r>
              <a:rPr lang="en-US" sz="1200" kern="1200" dirty="0" smtClean="0">
                <a:solidFill>
                  <a:schemeClr val="tx1"/>
                </a:solidFill>
                <a:latin typeface="+mn-lt"/>
                <a:ea typeface="+mn-ea"/>
                <a:cs typeface="+mn-cs"/>
              </a:rPr>
              <a:t>we haven't even talked about the third type of AI  capability yet. And that's artificial "super AI". If  </a:t>
            </a:r>
          </a:p>
          <a:p>
            <a:pPr lvl="0"/>
            <a:r>
              <a:rPr lang="en-US" sz="1200" b="1" kern="1200" dirty="0" smtClean="0">
                <a:solidFill>
                  <a:schemeClr val="tx1"/>
                </a:solidFill>
                <a:latin typeface="+mn-lt"/>
                <a:ea typeface="+mn-ea"/>
                <a:cs typeface="+mn-cs"/>
              </a:rPr>
              <a:t>Super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ever realized, super AI would think, reason,  learn, make judgments and possess cognitive  </a:t>
            </a:r>
          </a:p>
          <a:p>
            <a:pPr lvl="0"/>
            <a:r>
              <a:rPr lang="en-US" sz="1200" kern="1200" dirty="0" smtClean="0">
                <a:solidFill>
                  <a:schemeClr val="tx1"/>
                </a:solidFill>
                <a:latin typeface="+mn-lt"/>
                <a:ea typeface="+mn-ea"/>
                <a:cs typeface="+mn-cs"/>
              </a:rPr>
              <a:t>abilities that surpass those of human beings.  The application's [possessing] super AI capabilities  </a:t>
            </a:r>
          </a:p>
          <a:p>
            <a:pPr lvl="0"/>
            <a:r>
              <a:rPr lang="en-US" sz="1200" kern="1200" dirty="0" smtClean="0">
                <a:solidFill>
                  <a:schemeClr val="tx1"/>
                </a:solidFill>
                <a:latin typeface="+mn-lt"/>
                <a:ea typeface="+mn-ea"/>
                <a:cs typeface="+mn-cs"/>
              </a:rPr>
              <a:t>would have evolved beyond the point of catering  to humans sentiments and experiences, and would be  </a:t>
            </a:r>
          </a:p>
          <a:p>
            <a:pPr lvl="0"/>
            <a:r>
              <a:rPr lang="en-US" sz="1200" kern="1200" dirty="0" smtClean="0">
                <a:solidFill>
                  <a:schemeClr val="tx1"/>
                </a:solidFill>
                <a:latin typeface="+mn-lt"/>
                <a:ea typeface="+mn-ea"/>
                <a:cs typeface="+mn-cs"/>
              </a:rPr>
              <a:t>able to feel emotions and have needs and possess  beliefs and desires of their own. Yeah. So let's  </a:t>
            </a:r>
          </a:p>
          <a:p>
            <a:pPr lvl="0"/>
            <a:r>
              <a:rPr lang="en-US" sz="1200" kern="1200" dirty="0" smtClean="0">
                <a:solidFill>
                  <a:schemeClr val="tx1"/>
                </a:solidFill>
                <a:latin typeface="+mn-lt"/>
                <a:ea typeface="+mn-ea"/>
                <a:cs typeface="+mn-cs"/>
              </a:rPr>
              <a:t>park that cheery thought for now, and consider  the four types of AI based on functionalities.  </a:t>
            </a:r>
          </a:p>
          <a:p>
            <a:pPr lvl="0"/>
            <a:r>
              <a:rPr lang="en-US" sz="1200" kern="1200" dirty="0" smtClean="0">
                <a:solidFill>
                  <a:schemeClr val="tx1"/>
                </a:solidFill>
                <a:latin typeface="+mn-lt"/>
                <a:ea typeface="+mn-ea"/>
                <a:cs typeface="+mn-cs"/>
              </a:rPr>
              <a:t>And we're back in the real world of realized  AI here--at least initially. So we can think  </a:t>
            </a:r>
          </a:p>
          <a:p>
            <a:pPr lvl="0"/>
            <a:r>
              <a:rPr lang="en-US" sz="1200" kern="1200" dirty="0" smtClean="0">
                <a:solidFill>
                  <a:schemeClr val="tx1"/>
                </a:solidFill>
                <a:latin typeface="+mn-lt"/>
                <a:ea typeface="+mn-ea"/>
                <a:cs typeface="+mn-cs"/>
              </a:rPr>
              <a:t>of narrow AI as having two fundamental functions.  One of those is reactive machine AI.   </a:t>
            </a:r>
          </a:p>
          <a:p>
            <a:pPr lvl="0"/>
            <a:r>
              <a:rPr lang="en-US" sz="1200" b="1" kern="1200" dirty="0" smtClean="0">
                <a:solidFill>
                  <a:schemeClr val="tx1"/>
                </a:solidFill>
                <a:latin typeface="+mn-lt"/>
                <a:ea typeface="+mn-ea"/>
                <a:cs typeface="+mn-cs"/>
              </a:rPr>
              <a:t>Reactive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Now reactive machine AI are systems designed to perform a very  specific specialized task. Reactive AI stems from  </a:t>
            </a:r>
          </a:p>
          <a:p>
            <a:pPr lvl="0"/>
            <a:r>
              <a:rPr lang="en-US" sz="1200" kern="1200" dirty="0" smtClean="0">
                <a:solidFill>
                  <a:schemeClr val="tx1"/>
                </a:solidFill>
                <a:latin typeface="+mn-lt"/>
                <a:ea typeface="+mn-ea"/>
                <a:cs typeface="+mn-cs"/>
              </a:rPr>
              <a:t>statistical math, and it can analyze vast amounts  of data to produce a seemingly intelligent output.  </a:t>
            </a:r>
          </a:p>
          <a:p>
            <a:pPr lvl="0"/>
            <a:r>
              <a:rPr lang="en-US" sz="1200" kern="1200" dirty="0" smtClean="0">
                <a:solidFill>
                  <a:schemeClr val="tx1"/>
                </a:solidFill>
                <a:latin typeface="+mn-lt"/>
                <a:ea typeface="+mn-ea"/>
                <a:cs typeface="+mn-cs"/>
              </a:rPr>
              <a:t>We've had reactive AI for quite a long time. Back  in the late 1990s, IBM's chess playing supercomputer  </a:t>
            </a:r>
          </a:p>
          <a:p>
            <a:pPr lvl="0"/>
            <a:r>
              <a:rPr lang="en-US" sz="1200" kern="1200" dirty="0" smtClean="0">
                <a:solidFill>
                  <a:schemeClr val="tx1"/>
                </a:solidFill>
                <a:latin typeface="+mn-lt"/>
                <a:ea typeface="+mn-ea"/>
                <a:cs typeface="+mn-cs"/>
              </a:rPr>
              <a:t>Deep Blue beat chess grandmaster Garry Kasparov by  analyzing the pieces on the board and predicting  </a:t>
            </a:r>
          </a:p>
          <a:p>
            <a:pPr lvl="0"/>
            <a:r>
              <a:rPr lang="en-US" sz="1200" kern="1200" dirty="0" smtClean="0">
                <a:solidFill>
                  <a:schemeClr val="tx1"/>
                </a:solidFill>
                <a:latin typeface="+mn-lt"/>
                <a:ea typeface="+mn-ea"/>
                <a:cs typeface="+mn-cs"/>
              </a:rPr>
              <a:t>the probable outcomes of each move. That's a  specialized task with a lot of available data  </a:t>
            </a:r>
          </a:p>
          <a:p>
            <a:pPr lvl="0"/>
            <a:r>
              <a:rPr lang="en-US" sz="1200" kern="1200" dirty="0" smtClean="0">
                <a:solidFill>
                  <a:schemeClr val="tx1"/>
                </a:solidFill>
                <a:latin typeface="+mn-lt"/>
                <a:ea typeface="+mn-ea"/>
                <a:cs typeface="+mn-cs"/>
              </a:rPr>
              <a:t>to create insights. The hallmark of reactive AI.  We can think of other narrow AI functionalities  </a:t>
            </a:r>
          </a:p>
          <a:p>
            <a:pPr lvl="0"/>
            <a:r>
              <a:rPr lang="en-US" sz="1200" kern="1200" dirty="0" smtClean="0">
                <a:solidFill>
                  <a:schemeClr val="tx1"/>
                </a:solidFill>
                <a:latin typeface="+mn-lt"/>
                <a:ea typeface="+mn-ea"/>
                <a:cs typeface="+mn-cs"/>
              </a:rPr>
              <a:t>really as being classified as "limited memory  AI". Now this form of AI can recall past events  </a:t>
            </a:r>
          </a:p>
          <a:p>
            <a:pPr lvl="0"/>
            <a:r>
              <a:rPr lang="en-US" sz="1200" b="1" kern="1200" dirty="0" smtClean="0">
                <a:solidFill>
                  <a:schemeClr val="tx1"/>
                </a:solidFill>
                <a:latin typeface="+mn-lt"/>
                <a:ea typeface="+mn-ea"/>
                <a:cs typeface="+mn-cs"/>
              </a:rPr>
              <a:t>Limited Memory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and outcomes and monitor specific objects or  situations over time. It can use past and present  </a:t>
            </a:r>
          </a:p>
          <a:p>
            <a:pPr lvl="0"/>
            <a:r>
              <a:rPr lang="en-US" sz="1200" kern="1200" dirty="0" smtClean="0">
                <a:solidFill>
                  <a:schemeClr val="tx1"/>
                </a:solidFill>
                <a:latin typeface="+mn-lt"/>
                <a:ea typeface="+mn-ea"/>
                <a:cs typeface="+mn-cs"/>
              </a:rPr>
              <a:t>moment data to decide on a course of action most  likely to help achieve a desired outcome. And as  </a:t>
            </a:r>
          </a:p>
          <a:p>
            <a:pPr lvl="0"/>
            <a:r>
              <a:rPr lang="en-US" sz="1200" kern="1200" dirty="0" smtClean="0">
                <a:solidFill>
                  <a:schemeClr val="tx1"/>
                </a:solidFill>
                <a:latin typeface="+mn-lt"/>
                <a:ea typeface="+mn-ea"/>
                <a:cs typeface="+mn-cs"/>
              </a:rPr>
              <a:t>it's trained on more data over time, limited  memory AI can improve in performance. Think of  </a:t>
            </a:r>
          </a:p>
          <a:p>
            <a:pPr lvl="0"/>
            <a:r>
              <a:rPr lang="en-US" sz="1200" kern="1200" dirty="0" smtClean="0">
                <a:solidFill>
                  <a:schemeClr val="tx1"/>
                </a:solidFill>
                <a:latin typeface="+mn-lt"/>
                <a:ea typeface="+mn-ea"/>
                <a:cs typeface="+mn-cs"/>
              </a:rPr>
              <a:t>your favorite generative AI </a:t>
            </a:r>
            <a:r>
              <a:rPr lang="en-US" sz="1200" kern="1200" dirty="0" err="1" smtClean="0">
                <a:solidFill>
                  <a:schemeClr val="tx1"/>
                </a:solidFill>
                <a:latin typeface="+mn-lt"/>
                <a:ea typeface="+mn-ea"/>
                <a:cs typeface="+mn-cs"/>
              </a:rPr>
              <a:t>chatbot</a:t>
            </a:r>
            <a:r>
              <a:rPr lang="en-US" sz="1200" kern="1200" dirty="0" smtClean="0">
                <a:solidFill>
                  <a:schemeClr val="tx1"/>
                </a:solidFill>
                <a:latin typeface="+mn-lt"/>
                <a:ea typeface="+mn-ea"/>
                <a:cs typeface="+mn-cs"/>
              </a:rPr>
              <a:t>, which relies  on limited memory AI capabilities to predict the  </a:t>
            </a:r>
          </a:p>
          <a:p>
            <a:pPr lvl="0"/>
            <a:r>
              <a:rPr lang="en-US" sz="1200" kern="1200" dirty="0" smtClean="0">
                <a:solidFill>
                  <a:schemeClr val="tx1"/>
                </a:solidFill>
                <a:latin typeface="+mn-lt"/>
                <a:ea typeface="+mn-ea"/>
                <a:cs typeface="+mn-cs"/>
              </a:rPr>
              <a:t>next word or the next phrase or the next visual  element within the context it's generating. Okay,  </a:t>
            </a:r>
          </a:p>
          <a:p>
            <a:pPr lvl="0"/>
            <a:r>
              <a:rPr lang="en-US" sz="1200" kern="1200" dirty="0" smtClean="0">
                <a:solidFill>
                  <a:schemeClr val="tx1"/>
                </a:solidFill>
                <a:latin typeface="+mn-lt"/>
                <a:ea typeface="+mn-ea"/>
                <a:cs typeface="+mn-cs"/>
              </a:rPr>
              <a:t>so what about our two theoretical AI capabilities?  Well, if we look at AGI, we have to think about  </a:t>
            </a:r>
          </a:p>
          <a:p>
            <a:pPr lvl="0"/>
            <a:r>
              <a:rPr lang="en-US" sz="1200" kern="1200" dirty="0" smtClean="0">
                <a:solidFill>
                  <a:schemeClr val="tx1"/>
                </a:solidFill>
                <a:latin typeface="+mn-lt"/>
                <a:ea typeface="+mn-ea"/>
                <a:cs typeface="+mn-cs"/>
              </a:rPr>
              <a:t>"theory of mind AI". Now, this would understand  the thoughts and emotions of other entities,  </a:t>
            </a:r>
          </a:p>
          <a:p>
            <a:pPr lvl="0"/>
            <a:r>
              <a:rPr lang="en-US" sz="1200" b="1" kern="1200" dirty="0" smtClean="0">
                <a:solidFill>
                  <a:schemeClr val="tx1"/>
                </a:solidFill>
                <a:latin typeface="+mn-lt"/>
                <a:ea typeface="+mn-ea"/>
                <a:cs typeface="+mn-cs"/>
              </a:rPr>
              <a:t>Emotion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specifically us, so it could infer human motives  and reasoning and personalize its interactions  </a:t>
            </a:r>
          </a:p>
          <a:p>
            <a:pPr lvl="0"/>
            <a:r>
              <a:rPr lang="en-US" sz="1200" kern="1200" dirty="0" smtClean="0">
                <a:solidFill>
                  <a:schemeClr val="tx1"/>
                </a:solidFill>
                <a:latin typeface="+mn-lt"/>
                <a:ea typeface="+mn-ea"/>
                <a:cs typeface="+mn-cs"/>
              </a:rPr>
              <a:t>with individuals based on their unique emotional  needs and intentions. And actually, emotion AI  </a:t>
            </a:r>
          </a:p>
          <a:p>
            <a:pPr lvl="0"/>
            <a:r>
              <a:rPr lang="en-US" sz="1200" kern="1200" dirty="0" smtClean="0">
                <a:solidFill>
                  <a:schemeClr val="tx1"/>
                </a:solidFill>
                <a:latin typeface="+mn-lt"/>
                <a:ea typeface="+mn-ea"/>
                <a:cs typeface="+mn-cs"/>
              </a:rPr>
              <a:t>is a theory of mind AI currently in development.  AI researchers hope it will have the ability to  </a:t>
            </a:r>
          </a:p>
          <a:p>
            <a:pPr lvl="0"/>
            <a:r>
              <a:rPr lang="en-US" sz="1200" kern="1200" dirty="0" smtClean="0">
                <a:solidFill>
                  <a:schemeClr val="tx1"/>
                </a:solidFill>
                <a:latin typeface="+mn-lt"/>
                <a:ea typeface="+mn-ea"/>
                <a:cs typeface="+mn-cs"/>
              </a:rPr>
              <a:t>analyze voices, images and other kinds of data  to understand and respond to human feelings.  </a:t>
            </a:r>
          </a:p>
          <a:p>
            <a:pPr lvl="0"/>
            <a:r>
              <a:rPr lang="en-US" sz="1200" kern="1200" dirty="0" smtClean="0">
                <a:solidFill>
                  <a:schemeClr val="tx1"/>
                </a:solidFill>
                <a:latin typeface="+mn-lt"/>
                <a:ea typeface="+mn-ea"/>
                <a:cs typeface="+mn-cs"/>
              </a:rPr>
              <a:t>Finally! An AI that really understands me. And  then finally, under super AI, we have "self-aware  </a:t>
            </a:r>
          </a:p>
          <a:p>
            <a:pPr lvl="0"/>
            <a:r>
              <a:rPr lang="en-US" sz="1200" b="1" kern="1200" dirty="0" smtClean="0">
                <a:solidFill>
                  <a:schemeClr val="tx1"/>
                </a:solidFill>
                <a:latin typeface="+mn-lt"/>
                <a:ea typeface="+mn-ea"/>
                <a:cs typeface="+mn-cs"/>
              </a:rPr>
              <a:t>Self Aware AI</a:t>
            </a:r>
            <a:endParaRPr lang="en-US" sz="12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AI". Winning my personal award for the scariest AI  of all, it would have the ability to understand  </a:t>
            </a:r>
          </a:p>
          <a:p>
            <a:pPr lvl="0"/>
            <a:r>
              <a:rPr lang="en-US" sz="1200" kern="1200" dirty="0" smtClean="0">
                <a:solidFill>
                  <a:schemeClr val="tx1"/>
                </a:solidFill>
                <a:latin typeface="+mn-lt"/>
                <a:ea typeface="+mn-ea"/>
                <a:cs typeface="+mn-cs"/>
              </a:rPr>
              <a:t>its own internal conditions and traits, leading to  its own set of emotions, needs and beliefs. Look,  </a:t>
            </a:r>
          </a:p>
          <a:p>
            <a:pPr lvl="0"/>
            <a:r>
              <a:rPr lang="en-US" sz="1200" kern="1200" dirty="0" smtClean="0">
                <a:solidFill>
                  <a:schemeClr val="tx1"/>
                </a:solidFill>
                <a:latin typeface="+mn-lt"/>
                <a:ea typeface="+mn-ea"/>
                <a:cs typeface="+mn-cs"/>
              </a:rPr>
              <a:t>we've covered seven types of AI, and only three  of them actually exist today! There is still so  </a:t>
            </a:r>
          </a:p>
          <a:p>
            <a:pPr lvl="0"/>
            <a:r>
              <a:rPr lang="en-US" sz="1200" kern="1200" dirty="0" smtClean="0">
                <a:solidFill>
                  <a:schemeClr val="tx1"/>
                </a:solidFill>
                <a:latin typeface="+mn-lt"/>
                <a:ea typeface="+mn-ea"/>
                <a:cs typeface="+mn-cs"/>
              </a:rPr>
              <a:t>much to be learned and discovered. But as  those advancements happen, at least here we  </a:t>
            </a:r>
          </a:p>
          <a:p>
            <a:pPr lvl="0"/>
            <a:r>
              <a:rPr lang="en-US" sz="1200" kern="1200" dirty="0" smtClean="0">
                <a:solidFill>
                  <a:schemeClr val="tx1"/>
                </a:solidFill>
                <a:latin typeface="+mn-lt"/>
                <a:ea typeface="+mn-ea"/>
                <a:cs typeface="+mn-cs"/>
              </a:rPr>
              <a:t>have a taxonomy of AI types that will tell  us how far along we are on our AI journey.</a:t>
            </a:r>
          </a:p>
          <a:p>
            <a:endParaRPr lang="en-US" b="1" dirty="0" smtClean="0"/>
          </a:p>
        </p:txBody>
      </p:sp>
      <p:sp>
        <p:nvSpPr>
          <p:cNvPr id="4" name="Slide Number Placeholder 3"/>
          <p:cNvSpPr>
            <a:spLocks noGrp="1"/>
          </p:cNvSpPr>
          <p:nvPr>
            <p:ph type="sldNum" sz="quarter" idx="10"/>
          </p:nvPr>
        </p:nvSpPr>
        <p:spPr/>
        <p:txBody>
          <a:bodyPr/>
          <a:lstStyle/>
          <a:p>
            <a:fld id="{F940F621-8DEE-41E0-89D0-DDE019A0F753}" type="slidenum">
              <a:rPr lang="en-IN" smtClean="0"/>
              <a:pPr/>
              <a:t>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6</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three core capabilities of AI</a:t>
            </a:r>
            <a:r>
              <a:rPr lang="en-US" dirty="0" smtClean="0"/>
              <a:t>: </a:t>
            </a:r>
            <a:r>
              <a:rPr lang="en-US" b="1" dirty="0" smtClean="0"/>
              <a:t>Learn, Recognize, Act</a:t>
            </a:r>
            <a:r>
              <a:rPr lang="en-US" dirty="0" smtClean="0"/>
              <a:t>.</a:t>
            </a:r>
            <a:br>
              <a:rPr lang="en-US" dirty="0" smtClean="0"/>
            </a:br>
            <a:r>
              <a:rPr lang="en-US" dirty="0" smtClean="0"/>
              <a:t>Let’s break this down in a simple but thorough way.</a:t>
            </a:r>
          </a:p>
          <a:p>
            <a:r>
              <a:rPr lang="en-US" b="1" dirty="0" smtClean="0"/>
              <a:t>1. Learn 🧠</a:t>
            </a:r>
          </a:p>
          <a:p>
            <a:r>
              <a:rPr lang="en-US" dirty="0" smtClean="0"/>
              <a:t>AI systems </a:t>
            </a:r>
            <a:r>
              <a:rPr lang="en-US" b="1" dirty="0" smtClean="0"/>
              <a:t>learn</a:t>
            </a:r>
            <a:r>
              <a:rPr lang="en-US" dirty="0" smtClean="0"/>
              <a:t> from data and experiences — just like humans learn from examples.</a:t>
            </a:r>
            <a:br>
              <a:rPr lang="en-US" dirty="0" smtClean="0"/>
            </a:br>
            <a:r>
              <a:rPr lang="en-US" dirty="0" smtClean="0"/>
              <a:t>Instead of being explicitly programmed for every rule, the AI adjusts itself based on the patterns it finds.</a:t>
            </a:r>
          </a:p>
          <a:p>
            <a:r>
              <a:rPr lang="en-US" b="1" dirty="0" smtClean="0"/>
              <a:t>Example:</a:t>
            </a:r>
            <a:endParaRPr lang="en-US" dirty="0" smtClean="0"/>
          </a:p>
          <a:p>
            <a:r>
              <a:rPr lang="en-US" dirty="0" smtClean="0"/>
              <a:t>You give an AI 10,000 pictures of cats and dogs, labeled as “cat” or “dog.”</a:t>
            </a:r>
          </a:p>
          <a:p>
            <a:r>
              <a:rPr lang="en-US" dirty="0" smtClean="0"/>
              <a:t>The AI learns patterns: cats often have pointy ears, dogs have longer snouts.</a:t>
            </a:r>
          </a:p>
          <a:p>
            <a:r>
              <a:rPr lang="en-US" dirty="0" smtClean="0"/>
              <a:t>In ML/DL terms → This is </a:t>
            </a:r>
            <a:r>
              <a:rPr lang="en-US" b="1" dirty="0" smtClean="0"/>
              <a:t>model training</a:t>
            </a:r>
            <a:r>
              <a:rPr lang="en-US" dirty="0" smtClean="0"/>
              <a:t>.</a:t>
            </a:r>
          </a:p>
          <a:p>
            <a:r>
              <a:rPr lang="en-US" b="1" dirty="0" smtClean="0"/>
              <a:t>Technical Side:</a:t>
            </a:r>
            <a:endParaRPr lang="en-US" dirty="0" smtClean="0"/>
          </a:p>
          <a:p>
            <a:r>
              <a:rPr lang="en-US" dirty="0" smtClean="0"/>
              <a:t>Involves </a:t>
            </a:r>
            <a:r>
              <a:rPr lang="en-US" b="1" dirty="0" smtClean="0"/>
              <a:t>training algorithms</a:t>
            </a:r>
            <a:r>
              <a:rPr lang="en-US" dirty="0" smtClean="0"/>
              <a:t> (e.g., Neural Networks, Decision Trees).</a:t>
            </a:r>
          </a:p>
          <a:p>
            <a:r>
              <a:rPr lang="en-US" dirty="0" smtClean="0"/>
              <a:t>Uses </a:t>
            </a:r>
            <a:r>
              <a:rPr lang="en-US" b="1" dirty="0" smtClean="0"/>
              <a:t>datasets</a:t>
            </a:r>
            <a:r>
              <a:rPr lang="en-US" dirty="0" smtClean="0"/>
              <a:t> (training data) to adjust internal parameters (weights).</a:t>
            </a:r>
          </a:p>
          <a:p>
            <a:r>
              <a:rPr lang="en-US" b="1" dirty="0" smtClean="0"/>
              <a:t>2. Recognize 👀</a:t>
            </a:r>
          </a:p>
          <a:p>
            <a:r>
              <a:rPr lang="en-US" dirty="0" smtClean="0"/>
              <a:t>Once trained, the AI must </a:t>
            </a:r>
            <a:r>
              <a:rPr lang="en-US" b="1" dirty="0" smtClean="0"/>
              <a:t>recognize</a:t>
            </a:r>
            <a:r>
              <a:rPr lang="en-US" dirty="0" smtClean="0"/>
              <a:t> patterns, objects, or situations in new, unseen data.</a:t>
            </a:r>
          </a:p>
          <a:p>
            <a:r>
              <a:rPr lang="en-US" b="1" dirty="0" smtClean="0"/>
              <a:t>Example:</a:t>
            </a:r>
            <a:endParaRPr lang="en-US" dirty="0" smtClean="0"/>
          </a:p>
          <a:p>
            <a:r>
              <a:rPr lang="en-US" dirty="0" smtClean="0"/>
              <a:t>You show it a </a:t>
            </a:r>
            <a:r>
              <a:rPr lang="en-US" b="1" dirty="0" smtClean="0"/>
              <a:t>new</a:t>
            </a:r>
            <a:r>
              <a:rPr lang="en-US" dirty="0" smtClean="0"/>
              <a:t> picture it’s never seen.</a:t>
            </a:r>
          </a:p>
          <a:p>
            <a:r>
              <a:rPr lang="en-US" dirty="0" smtClean="0"/>
              <a:t>It recognizes: “That’s a cat!” with 92% confidence.</a:t>
            </a:r>
          </a:p>
          <a:p>
            <a:r>
              <a:rPr lang="en-US" dirty="0" smtClean="0"/>
              <a:t>This is </a:t>
            </a:r>
            <a:r>
              <a:rPr lang="en-US" b="1" dirty="0" smtClean="0"/>
              <a:t>inference</a:t>
            </a:r>
            <a:r>
              <a:rPr lang="en-US" dirty="0" smtClean="0"/>
              <a:t> — using what it learned to identify things.</a:t>
            </a:r>
          </a:p>
          <a:p>
            <a:r>
              <a:rPr lang="en-US" b="1" dirty="0" smtClean="0"/>
              <a:t>Technical Side:</a:t>
            </a:r>
            <a:endParaRPr lang="en-US" dirty="0" smtClean="0"/>
          </a:p>
          <a:p>
            <a:r>
              <a:rPr lang="en-US" dirty="0" smtClean="0"/>
              <a:t>Involves </a:t>
            </a:r>
            <a:r>
              <a:rPr lang="en-US" b="1" dirty="0" smtClean="0"/>
              <a:t>pattern recognition</a:t>
            </a:r>
            <a:r>
              <a:rPr lang="en-US" dirty="0" smtClean="0"/>
              <a:t> — finding similarities with what it has learned.</a:t>
            </a:r>
          </a:p>
          <a:p>
            <a:r>
              <a:rPr lang="en-US" dirty="0" smtClean="0"/>
              <a:t>Can be:</a:t>
            </a:r>
          </a:p>
          <a:p>
            <a:pPr lvl="1"/>
            <a:r>
              <a:rPr lang="en-US" b="1" dirty="0" smtClean="0"/>
              <a:t>Image recognition</a:t>
            </a:r>
            <a:r>
              <a:rPr lang="en-US" dirty="0" smtClean="0"/>
              <a:t> (faces, objects)</a:t>
            </a:r>
          </a:p>
          <a:p>
            <a:pPr lvl="1"/>
            <a:r>
              <a:rPr lang="en-US" b="1" dirty="0" smtClean="0"/>
              <a:t>Speech recognition</a:t>
            </a:r>
            <a:r>
              <a:rPr lang="en-US" dirty="0" smtClean="0"/>
              <a:t> (voice commands)</a:t>
            </a:r>
          </a:p>
          <a:p>
            <a:pPr lvl="1"/>
            <a:r>
              <a:rPr lang="en-US" b="1" dirty="0" smtClean="0"/>
              <a:t>Text recognition</a:t>
            </a:r>
            <a:r>
              <a:rPr lang="en-US" dirty="0" smtClean="0"/>
              <a:t> (spam detection)</a:t>
            </a:r>
          </a:p>
          <a:p>
            <a:r>
              <a:rPr lang="en-US" b="1" dirty="0" smtClean="0"/>
              <a:t>3. Act 🤖</a:t>
            </a:r>
          </a:p>
          <a:p>
            <a:r>
              <a:rPr lang="en-US" dirty="0" smtClean="0"/>
              <a:t>AI doesn’t just identify — it can </a:t>
            </a:r>
            <a:r>
              <a:rPr lang="en-US" b="1" dirty="0" smtClean="0"/>
              <a:t>take actions</a:t>
            </a:r>
            <a:r>
              <a:rPr lang="en-US" dirty="0" smtClean="0"/>
              <a:t> based on what it recognizes.</a:t>
            </a:r>
          </a:p>
          <a:p>
            <a:r>
              <a:rPr lang="en-US" b="1" dirty="0" smtClean="0"/>
              <a:t>Example:</a:t>
            </a:r>
            <a:endParaRPr lang="en-US" dirty="0" smtClean="0"/>
          </a:p>
          <a:p>
            <a:r>
              <a:rPr lang="en-US" dirty="0" smtClean="0"/>
              <a:t>Self-driving car detects a pedestrian (recognition).</a:t>
            </a:r>
          </a:p>
          <a:p>
            <a:r>
              <a:rPr lang="en-US" dirty="0" smtClean="0"/>
              <a:t>AI decides to brake immediately (action).</a:t>
            </a:r>
          </a:p>
          <a:p>
            <a:r>
              <a:rPr lang="en-US" dirty="0" smtClean="0"/>
              <a:t>In reinforcement learning, this is called </a:t>
            </a:r>
            <a:r>
              <a:rPr lang="en-US" b="1" dirty="0" smtClean="0"/>
              <a:t>policy execution</a:t>
            </a:r>
            <a:r>
              <a:rPr lang="en-US" dirty="0" smtClean="0"/>
              <a:t>.</a:t>
            </a:r>
          </a:p>
          <a:p>
            <a:r>
              <a:rPr lang="en-US" b="1" dirty="0" smtClean="0"/>
              <a:t>Technical Side:</a:t>
            </a:r>
            <a:endParaRPr lang="en-US" dirty="0" smtClean="0"/>
          </a:p>
          <a:p>
            <a:r>
              <a:rPr lang="en-US" dirty="0" smtClean="0"/>
              <a:t>Involves </a:t>
            </a:r>
            <a:r>
              <a:rPr lang="en-US" b="1" dirty="0" smtClean="0"/>
              <a:t>decision-making systems</a:t>
            </a:r>
            <a:r>
              <a:rPr lang="en-US" dirty="0" smtClean="0"/>
              <a:t> (rule-based or learned).</a:t>
            </a:r>
          </a:p>
          <a:p>
            <a:r>
              <a:rPr lang="en-US" dirty="0" smtClean="0"/>
              <a:t>May use:</a:t>
            </a:r>
          </a:p>
          <a:p>
            <a:pPr lvl="1"/>
            <a:r>
              <a:rPr lang="en-US" b="1" dirty="0" smtClean="0"/>
              <a:t>Control systems</a:t>
            </a:r>
            <a:r>
              <a:rPr lang="en-US" dirty="0" smtClean="0"/>
              <a:t> (robotics, cars)</a:t>
            </a:r>
          </a:p>
          <a:p>
            <a:pPr lvl="1"/>
            <a:r>
              <a:rPr lang="en-US" b="1" dirty="0" smtClean="0"/>
              <a:t>Automation scripts</a:t>
            </a:r>
            <a:r>
              <a:rPr lang="en-US" dirty="0" smtClean="0"/>
              <a:t> (</a:t>
            </a:r>
            <a:r>
              <a:rPr lang="en-US" dirty="0" err="1" smtClean="0"/>
              <a:t>chatbots</a:t>
            </a:r>
            <a:r>
              <a:rPr lang="en-US" dirty="0" smtClean="0"/>
              <a:t> sending replies)</a:t>
            </a:r>
          </a:p>
          <a:p>
            <a:pPr lvl="1"/>
            <a:r>
              <a:rPr lang="en-US" b="1" dirty="0" smtClean="0"/>
              <a:t>API calls</a:t>
            </a:r>
            <a:r>
              <a:rPr lang="en-US" dirty="0" smtClean="0"/>
              <a:t> (an agent booking your flight)</a:t>
            </a:r>
          </a:p>
          <a:p>
            <a:r>
              <a:rPr lang="en-US" b="1" dirty="0" smtClean="0"/>
              <a:t>Putting It All Together:</a:t>
            </a:r>
          </a:p>
          <a:p>
            <a:r>
              <a:rPr lang="en-US" dirty="0" smtClean="0"/>
              <a:t>Think of a </a:t>
            </a:r>
            <a:r>
              <a:rPr lang="en-US" b="1" dirty="0" smtClean="0"/>
              <a:t>self-driving car</a:t>
            </a:r>
            <a:r>
              <a:rPr lang="en-US" dirty="0" smtClean="0"/>
              <a:t>:</a:t>
            </a:r>
          </a:p>
          <a:p>
            <a:r>
              <a:rPr lang="en-US" b="1" dirty="0" smtClean="0"/>
              <a:t>Learn</a:t>
            </a:r>
            <a:r>
              <a:rPr lang="en-US" dirty="0" smtClean="0"/>
              <a:t> – Trained with millions of miles of driving data.</a:t>
            </a:r>
          </a:p>
          <a:p>
            <a:r>
              <a:rPr lang="en-US" b="1" dirty="0" smtClean="0"/>
              <a:t>Recognize</a:t>
            </a:r>
            <a:r>
              <a:rPr lang="en-US" dirty="0" smtClean="0"/>
              <a:t> – Identifies road signs, pedestrians, other cars.</a:t>
            </a:r>
          </a:p>
          <a:p>
            <a:r>
              <a:rPr lang="en-US" b="1" dirty="0" smtClean="0"/>
              <a:t>Act</a:t>
            </a:r>
            <a:r>
              <a:rPr lang="en-US" dirty="0" smtClean="0"/>
              <a:t> – Accelerates, brakes, or changes lanes.</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7</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Main branches:</a:t>
            </a:r>
          </a:p>
          <a:p>
            <a:r>
              <a:rPr lang="en-US" b="1" dirty="0" smtClean="0"/>
              <a:t>Machine Learning (ML)</a:t>
            </a:r>
            <a:r>
              <a:rPr lang="en-US" dirty="0" smtClean="0"/>
              <a:t> – systems learn patterns from data.</a:t>
            </a:r>
          </a:p>
          <a:p>
            <a:r>
              <a:rPr lang="en-US" b="1" dirty="0" smtClean="0"/>
              <a:t>Deep Learning</a:t>
            </a:r>
            <a:r>
              <a:rPr lang="en-US" dirty="0" smtClean="0"/>
              <a:t> – neural networks for vision, language, speech.</a:t>
            </a:r>
          </a:p>
          <a:p>
            <a:r>
              <a:rPr lang="en-US" b="1" dirty="0" smtClean="0"/>
              <a:t>Natural Language Processing (NLP)</a:t>
            </a:r>
            <a:r>
              <a:rPr lang="en-US" dirty="0" smtClean="0"/>
              <a:t> – making computers understand text/speech.</a:t>
            </a:r>
          </a:p>
          <a:p>
            <a:r>
              <a:rPr lang="en-US" b="1" dirty="0" smtClean="0"/>
              <a:t>Computer Vision (CV)</a:t>
            </a:r>
            <a:r>
              <a:rPr lang="en-US" dirty="0" smtClean="0"/>
              <a:t> – making computers see &amp; understand images/videos.</a:t>
            </a:r>
          </a:p>
          <a:p>
            <a:r>
              <a:rPr lang="en-US" b="1" dirty="0" smtClean="0"/>
              <a:t>Robotics &amp; Autonomous Systems</a:t>
            </a:r>
            <a:r>
              <a:rPr lang="en-US" dirty="0" smtClean="0"/>
              <a:t> – physical AI in machines.</a:t>
            </a:r>
          </a:p>
          <a:p>
            <a:endParaRPr lang="en-US" dirty="0" smtClean="0"/>
          </a:p>
          <a:p>
            <a:endParaRPr lang="en-US" dirty="0" smtClean="0"/>
          </a:p>
          <a:p>
            <a:r>
              <a:rPr lang="en-US" b="1" dirty="0" smtClean="0"/>
              <a:t>Artificial Intelligence (AI)</a:t>
            </a:r>
          </a:p>
          <a:p>
            <a:r>
              <a:rPr lang="en-US" b="1" dirty="0" smtClean="0"/>
              <a:t>Definition</a:t>
            </a:r>
            <a:r>
              <a:rPr lang="en-US" dirty="0" smtClean="0"/>
              <a:t>: Broad field focused on simulating human intelligence in machines.</a:t>
            </a:r>
          </a:p>
          <a:p>
            <a:r>
              <a:rPr lang="en-US" b="1" dirty="0" smtClean="0"/>
              <a:t>Goal</a:t>
            </a:r>
            <a:r>
              <a:rPr lang="en-US" dirty="0" smtClean="0"/>
              <a:t>: Enable computers to perform tasks that typically require reasoning, learning, and decision-making.</a:t>
            </a:r>
          </a:p>
          <a:p>
            <a:r>
              <a:rPr lang="en-US" b="1" dirty="0" smtClean="0"/>
              <a:t>History</a:t>
            </a:r>
            <a:r>
              <a:rPr lang="en-US" dirty="0" smtClean="0"/>
              <a:t>: Started with early systems like Lisp/Prolog programs, later expert systems (1980s–90s).</a:t>
            </a:r>
          </a:p>
          <a:p>
            <a:endParaRPr lang="en-US" dirty="0" smtClean="0"/>
          </a:p>
          <a:p>
            <a:r>
              <a:rPr lang="en-US" b="1" dirty="0" smtClean="0"/>
              <a:t>Machine Learning (ML)</a:t>
            </a:r>
          </a:p>
          <a:p>
            <a:r>
              <a:rPr lang="en-US" b="1" dirty="0" smtClean="0"/>
              <a:t>Subset of AI</a:t>
            </a:r>
            <a:r>
              <a:rPr lang="en-US" dirty="0" smtClean="0"/>
              <a:t>: Machines learn from data instead of being explicitly programmed.</a:t>
            </a:r>
          </a:p>
          <a:p>
            <a:r>
              <a:rPr lang="en-US" b="1" dirty="0" smtClean="0"/>
              <a:t>Key Idea</a:t>
            </a:r>
            <a:r>
              <a:rPr lang="en-US" dirty="0" smtClean="0"/>
              <a:t>: Algorithms find patterns and make predictions or decisions.</a:t>
            </a:r>
          </a:p>
          <a:p>
            <a:r>
              <a:rPr lang="en-US" b="1" dirty="0" smtClean="0"/>
              <a:t>Types</a:t>
            </a:r>
            <a:r>
              <a:rPr lang="en-US" dirty="0" smtClean="0"/>
              <a:t>:</a:t>
            </a:r>
          </a:p>
          <a:p>
            <a:pPr lvl="1"/>
            <a:r>
              <a:rPr lang="en-US" b="1" dirty="0" smtClean="0"/>
              <a:t>Supervised Learning</a:t>
            </a:r>
            <a:r>
              <a:rPr lang="en-US" dirty="0" smtClean="0"/>
              <a:t> → trained with labeled data.</a:t>
            </a:r>
          </a:p>
          <a:p>
            <a:pPr lvl="1"/>
            <a:r>
              <a:rPr lang="en-US" b="1" dirty="0" smtClean="0"/>
              <a:t>Unsupervised Learning</a:t>
            </a:r>
            <a:r>
              <a:rPr lang="en-US" dirty="0" smtClean="0"/>
              <a:t> → finds patterns without labels.</a:t>
            </a:r>
          </a:p>
          <a:p>
            <a:pPr lvl="1"/>
            <a:r>
              <a:rPr lang="en-US" b="1" dirty="0" smtClean="0"/>
              <a:t>Reinforcement Learning</a:t>
            </a:r>
            <a:r>
              <a:rPr lang="en-US" dirty="0" smtClean="0"/>
              <a:t> → learns by interacting with environment &amp; feedback.</a:t>
            </a:r>
          </a:p>
          <a:p>
            <a:r>
              <a:rPr lang="en-US" b="1" dirty="0" smtClean="0"/>
              <a:t>Applications</a:t>
            </a:r>
            <a:r>
              <a:rPr lang="en-US" dirty="0" smtClean="0"/>
              <a:t>: Predictions, anomaly detection, </a:t>
            </a:r>
            <a:r>
              <a:rPr lang="en-US" dirty="0" err="1" smtClean="0"/>
              <a:t>cybersecurity</a:t>
            </a:r>
            <a:r>
              <a:rPr lang="en-US" dirty="0" smtClean="0"/>
              <a:t>, fraud detection.</a:t>
            </a:r>
          </a:p>
          <a:p>
            <a:r>
              <a:rPr lang="en-US" b="1" dirty="0" smtClean="0"/>
              <a:t>Deep Learning (DL)</a:t>
            </a:r>
          </a:p>
          <a:p>
            <a:r>
              <a:rPr lang="en-US" b="1" dirty="0" smtClean="0"/>
              <a:t>Subset of ML</a:t>
            </a:r>
            <a:r>
              <a:rPr lang="en-US" dirty="0" smtClean="0"/>
              <a:t>: Uses multi-layered </a:t>
            </a:r>
            <a:r>
              <a:rPr lang="en-US" b="1" dirty="0" smtClean="0"/>
              <a:t>neural networks</a:t>
            </a:r>
            <a:r>
              <a:rPr lang="en-US" dirty="0" smtClean="0"/>
              <a:t>.</a:t>
            </a:r>
          </a:p>
          <a:p>
            <a:r>
              <a:rPr lang="en-US" b="1" dirty="0" smtClean="0"/>
              <a:t>Strengths</a:t>
            </a:r>
            <a:r>
              <a:rPr lang="en-US" dirty="0" smtClean="0"/>
              <a:t>: Handles vast amounts of unstructured data (images, speech, text).</a:t>
            </a:r>
          </a:p>
          <a:p>
            <a:r>
              <a:rPr lang="en-US" b="1" dirty="0" smtClean="0"/>
              <a:t>“Deep”</a:t>
            </a:r>
            <a:r>
              <a:rPr lang="en-US" dirty="0" smtClean="0"/>
              <a:t> = multiple hidden layers between input &amp; output.</a:t>
            </a:r>
          </a:p>
          <a:p>
            <a:r>
              <a:rPr lang="en-US" b="1" dirty="0" smtClean="0"/>
              <a:t>Challenge</a:t>
            </a:r>
            <a:r>
              <a:rPr lang="en-US" dirty="0" smtClean="0"/>
              <a:t>: Hard to interpret why models make certain decisions (“black box”).</a:t>
            </a:r>
          </a:p>
          <a:p>
            <a:r>
              <a:rPr lang="en-US" b="1" dirty="0" smtClean="0"/>
              <a:t>Foundation Models (FMs)</a:t>
            </a:r>
          </a:p>
          <a:p>
            <a:r>
              <a:rPr lang="en-US" b="1" dirty="0" smtClean="0"/>
              <a:t>Subset of Deep Learning</a:t>
            </a:r>
            <a:r>
              <a:rPr lang="en-US" dirty="0" smtClean="0"/>
              <a:t>: Large-scale neural networks trained on huge datasets.</a:t>
            </a:r>
          </a:p>
          <a:p>
            <a:r>
              <a:rPr lang="en-US" b="1" dirty="0" smtClean="0"/>
              <a:t>Purpose</a:t>
            </a:r>
            <a:r>
              <a:rPr lang="en-US" dirty="0" smtClean="0"/>
              <a:t>: Serve as a “foundation” for many tasks—fine-tuned for specific use cases.</a:t>
            </a:r>
          </a:p>
          <a:p>
            <a:r>
              <a:rPr lang="en-US" b="1" dirty="0" smtClean="0"/>
              <a:t>Examples</a:t>
            </a:r>
            <a:r>
              <a:rPr lang="en-US" dirty="0" smtClean="0"/>
              <a:t>:</a:t>
            </a:r>
          </a:p>
          <a:p>
            <a:pPr lvl="1"/>
            <a:r>
              <a:rPr lang="en-US" b="1" dirty="0" smtClean="0"/>
              <a:t>LLMs (Large Language Models)</a:t>
            </a:r>
            <a:r>
              <a:rPr lang="en-US" dirty="0" smtClean="0"/>
              <a:t> → text-based (</a:t>
            </a:r>
            <a:r>
              <a:rPr lang="en-US" dirty="0" err="1" smtClean="0"/>
              <a:t>chatbots</a:t>
            </a:r>
            <a:r>
              <a:rPr lang="en-US" dirty="0" smtClean="0"/>
              <a:t>, translation, writing).</a:t>
            </a:r>
          </a:p>
          <a:p>
            <a:pPr lvl="1"/>
            <a:r>
              <a:rPr lang="en-US" b="1" dirty="0" smtClean="0"/>
              <a:t>Vision Models</a:t>
            </a:r>
            <a:r>
              <a:rPr lang="en-US" dirty="0" smtClean="0"/>
              <a:t> → interpret/generate images.</a:t>
            </a:r>
          </a:p>
          <a:p>
            <a:pPr lvl="1"/>
            <a:r>
              <a:rPr lang="en-US" b="1" dirty="0" smtClean="0"/>
              <a:t>Audio Models</a:t>
            </a:r>
            <a:r>
              <a:rPr lang="en-US" dirty="0" smtClean="0"/>
              <a:t> → generate speech/music.</a:t>
            </a:r>
          </a:p>
          <a:p>
            <a:pPr lvl="1"/>
            <a:r>
              <a:rPr lang="en-US" b="1" dirty="0" smtClean="0"/>
              <a:t>Scientific Models</a:t>
            </a:r>
            <a:r>
              <a:rPr lang="en-US" dirty="0" smtClean="0"/>
              <a:t> → protein folding, biology, research tasks.</a:t>
            </a:r>
          </a:p>
          <a:p>
            <a:r>
              <a:rPr lang="en-US" b="1" dirty="0" smtClean="0"/>
              <a:t>Impact</a:t>
            </a:r>
            <a:r>
              <a:rPr lang="en-US" dirty="0" smtClean="0"/>
              <a:t>: Saves time/resources compared to training new models from scratch.</a:t>
            </a:r>
          </a:p>
          <a:p>
            <a:r>
              <a:rPr lang="en-US" b="1" dirty="0" smtClean="0"/>
              <a:t>Large Language Models (LLMs)</a:t>
            </a:r>
          </a:p>
          <a:p>
            <a:r>
              <a:rPr lang="en-US" b="1" dirty="0" smtClean="0"/>
              <a:t>Type of Foundation Model</a:t>
            </a:r>
            <a:r>
              <a:rPr lang="en-US" dirty="0" smtClean="0"/>
              <a:t>: Specialized in language.</a:t>
            </a:r>
          </a:p>
          <a:p>
            <a:r>
              <a:rPr lang="en-US" b="1" dirty="0" smtClean="0"/>
              <a:t>“Large”</a:t>
            </a:r>
            <a:r>
              <a:rPr lang="en-US" dirty="0" smtClean="0"/>
              <a:t> → billions of parameters.</a:t>
            </a:r>
          </a:p>
          <a:p>
            <a:r>
              <a:rPr lang="en-US" b="1" dirty="0" smtClean="0"/>
              <a:t>Capabilities</a:t>
            </a:r>
            <a:r>
              <a:rPr lang="en-US" dirty="0" smtClean="0"/>
              <a:t>: Understand grammar, context, idioms, culture.</a:t>
            </a:r>
          </a:p>
          <a:p>
            <a:r>
              <a:rPr lang="en-US" b="1" dirty="0" smtClean="0"/>
              <a:t>Uses</a:t>
            </a:r>
            <a:r>
              <a:rPr lang="en-US" dirty="0" smtClean="0"/>
              <a:t>: Q&amp;A, translation, creative writing, summarization, </a:t>
            </a:r>
            <a:r>
              <a:rPr lang="en-US" dirty="0" err="1" smtClean="0"/>
              <a:t>chatbots</a:t>
            </a:r>
            <a:r>
              <a:rPr lang="en-US" dirty="0" smtClean="0"/>
              <a:t>.</a:t>
            </a:r>
          </a:p>
          <a:p>
            <a:r>
              <a:rPr lang="en-US" b="1" dirty="0" smtClean="0"/>
              <a:t>Generative AI (</a:t>
            </a:r>
            <a:r>
              <a:rPr lang="en-US" b="1" dirty="0" err="1" smtClean="0"/>
              <a:t>GenAI</a:t>
            </a:r>
            <a:r>
              <a:rPr lang="en-US" b="1" dirty="0" smtClean="0"/>
              <a:t>)</a:t>
            </a:r>
          </a:p>
          <a:p>
            <a:r>
              <a:rPr lang="en-US" b="1" dirty="0" smtClean="0"/>
              <a:t>Definition</a:t>
            </a:r>
            <a:r>
              <a:rPr lang="en-US" dirty="0" smtClean="0"/>
              <a:t>: AI systems designed to </a:t>
            </a:r>
            <a:r>
              <a:rPr lang="en-US" b="1" dirty="0" smtClean="0"/>
              <a:t>generate new content</a:t>
            </a:r>
            <a:r>
              <a:rPr lang="en-US" dirty="0" smtClean="0"/>
              <a:t> (text, images, audio, video).</a:t>
            </a:r>
          </a:p>
          <a:p>
            <a:r>
              <a:rPr lang="en-US" b="1" dirty="0" smtClean="0"/>
              <a:t>Examples</a:t>
            </a:r>
            <a:r>
              <a:rPr lang="en-US" dirty="0" smtClean="0"/>
              <a:t>: </a:t>
            </a:r>
            <a:r>
              <a:rPr lang="en-US" dirty="0" err="1" smtClean="0"/>
              <a:t>Chatbots</a:t>
            </a:r>
            <a:r>
              <a:rPr lang="en-US" dirty="0" smtClean="0"/>
              <a:t> (</a:t>
            </a:r>
            <a:r>
              <a:rPr lang="en-US" dirty="0" err="1" smtClean="0"/>
              <a:t>ChatGPT</a:t>
            </a:r>
            <a:r>
              <a:rPr lang="en-US" dirty="0" smtClean="0"/>
              <a:t>), </a:t>
            </a:r>
            <a:r>
              <a:rPr lang="en-US" dirty="0" err="1" smtClean="0"/>
              <a:t>deepfakes</a:t>
            </a:r>
            <a:r>
              <a:rPr lang="en-US" dirty="0" smtClean="0"/>
              <a:t>, music/speech generators.</a:t>
            </a:r>
          </a:p>
          <a:p>
            <a:r>
              <a:rPr lang="en-US" b="1" dirty="0" smtClean="0"/>
              <a:t>Debate</a:t>
            </a:r>
            <a:r>
              <a:rPr lang="en-US" dirty="0" smtClean="0"/>
              <a:t>: Some argue it just “repackages” existing info—but like music (same notes in new order), it </a:t>
            </a:r>
            <a:r>
              <a:rPr lang="en-US" b="1" dirty="0" smtClean="0"/>
              <a:t>creates new combinations</a:t>
            </a:r>
            <a:r>
              <a:rPr lang="en-US" dirty="0" smtClean="0"/>
              <a:t>.</a:t>
            </a:r>
          </a:p>
          <a:p>
            <a:r>
              <a:rPr lang="en-US" b="1" dirty="0" smtClean="0"/>
              <a:t>Risks &amp; Uses</a:t>
            </a:r>
            <a:r>
              <a:rPr lang="en-US" dirty="0" smtClean="0"/>
              <a:t>: Entertainment, accessibility, productivity—but also misuse (fake voices, misinformation).</a:t>
            </a:r>
          </a:p>
          <a:p>
            <a:r>
              <a:rPr lang="en-US" b="1" dirty="0" smtClean="0"/>
              <a:t>Overall Evolution</a:t>
            </a:r>
          </a:p>
          <a:p>
            <a:r>
              <a:rPr lang="en-US" b="1" dirty="0" smtClean="0"/>
              <a:t>AI (broad)</a:t>
            </a:r>
            <a:r>
              <a:rPr lang="en-US" dirty="0" smtClean="0"/>
              <a:t> → simulating intelligence.</a:t>
            </a:r>
          </a:p>
          <a:p>
            <a:r>
              <a:rPr lang="en-US" b="1" dirty="0" smtClean="0"/>
              <a:t>ML</a:t>
            </a:r>
            <a:r>
              <a:rPr lang="en-US" dirty="0" smtClean="0"/>
              <a:t> → learning patterns from data.</a:t>
            </a:r>
          </a:p>
          <a:p>
            <a:r>
              <a:rPr lang="en-US" b="1" dirty="0" smtClean="0"/>
              <a:t>DL</a:t>
            </a:r>
            <a:r>
              <a:rPr lang="en-US" dirty="0" smtClean="0"/>
              <a:t> → powerful neural networks for complex tasks.</a:t>
            </a:r>
          </a:p>
          <a:p>
            <a:r>
              <a:rPr lang="en-US" b="1" dirty="0" smtClean="0"/>
              <a:t>Foundation Models</a:t>
            </a:r>
            <a:r>
              <a:rPr lang="en-US" dirty="0" smtClean="0"/>
              <a:t> → large-scale pre-trained models for many applications.</a:t>
            </a:r>
          </a:p>
          <a:p>
            <a:r>
              <a:rPr lang="en-US" b="1" dirty="0" smtClean="0"/>
              <a:t>Generative AI</a:t>
            </a:r>
            <a:r>
              <a:rPr lang="en-US" dirty="0" smtClean="0"/>
              <a:t> → creative, content-producing AI (</a:t>
            </a:r>
            <a:r>
              <a:rPr lang="en-US" dirty="0" err="1" smtClean="0"/>
              <a:t>chatbots</a:t>
            </a:r>
            <a:r>
              <a:rPr lang="en-US" dirty="0" smtClean="0"/>
              <a:t>, </a:t>
            </a:r>
            <a:r>
              <a:rPr lang="en-US" dirty="0" err="1" smtClean="0"/>
              <a:t>deepfakes</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8</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Machine Learning</a:t>
            </a:r>
            <a:r>
              <a:rPr lang="en-US" sz="1200" kern="1200" dirty="0" smtClean="0">
                <a:solidFill>
                  <a:schemeClr val="tx1"/>
                </a:solidFill>
                <a:latin typeface="+mn-lt"/>
                <a:ea typeface="+mn-ea"/>
                <a:cs typeface="+mn-cs"/>
              </a:rPr>
              <a:t> is a branch of AI where computers </a:t>
            </a:r>
            <a:r>
              <a:rPr lang="en-US" sz="1200" b="1" kern="1200" dirty="0" smtClean="0">
                <a:solidFill>
                  <a:schemeClr val="tx1"/>
                </a:solidFill>
                <a:latin typeface="+mn-lt"/>
                <a:ea typeface="+mn-ea"/>
                <a:cs typeface="+mn-cs"/>
              </a:rPr>
              <a:t>learn patterns from data</a:t>
            </a:r>
            <a:r>
              <a:rPr lang="en-US" sz="1200" kern="1200" dirty="0" smtClean="0">
                <a:solidFill>
                  <a:schemeClr val="tx1"/>
                </a:solidFill>
                <a:latin typeface="+mn-lt"/>
                <a:ea typeface="+mn-ea"/>
                <a:cs typeface="+mn-cs"/>
              </a:rPr>
              <a:t> instead of being explicitly programmed for every rule.</a:t>
            </a:r>
          </a:p>
          <a:p>
            <a:r>
              <a:rPr lang="en-US" sz="1200" kern="1200" dirty="0" smtClean="0">
                <a:solidFill>
                  <a:schemeClr val="tx1"/>
                </a:solidFill>
                <a:latin typeface="+mn-lt"/>
                <a:ea typeface="+mn-ea"/>
                <a:cs typeface="+mn-cs"/>
              </a:rPr>
              <a:t>At its heart, </a:t>
            </a:r>
            <a:r>
              <a:rPr lang="en-US" sz="1200" b="1" kern="1200" dirty="0" smtClean="0">
                <a:solidFill>
                  <a:schemeClr val="tx1"/>
                </a:solidFill>
                <a:latin typeface="+mn-lt"/>
                <a:ea typeface="+mn-ea"/>
                <a:cs typeface="+mn-cs"/>
              </a:rPr>
              <a:t>Machine Learning</a:t>
            </a:r>
            <a:r>
              <a:rPr lang="en-US" sz="1200" kern="1200" dirty="0" smtClean="0">
                <a:solidFill>
                  <a:schemeClr val="tx1"/>
                </a:solidFill>
                <a:latin typeface="+mn-lt"/>
                <a:ea typeface="+mn-ea"/>
                <a:cs typeface="+mn-cs"/>
              </a:rPr>
              <a:t> is about </a:t>
            </a:r>
            <a:r>
              <a:rPr lang="en-US" sz="1200" b="1" kern="1200" dirty="0" smtClean="0">
                <a:solidFill>
                  <a:schemeClr val="tx1"/>
                </a:solidFill>
                <a:latin typeface="+mn-lt"/>
                <a:ea typeface="+mn-ea"/>
                <a:cs typeface="+mn-cs"/>
              </a:rPr>
              <a:t>approximating a function</a:t>
            </a:r>
            <a:r>
              <a:rPr lang="en-US" sz="1200" kern="1200" dirty="0" smtClean="0">
                <a:solidFill>
                  <a:schemeClr val="tx1"/>
                </a:solidFill>
                <a:latin typeface="+mn-lt"/>
                <a:ea typeface="+mn-ea"/>
                <a:cs typeface="+mn-cs"/>
              </a:rPr>
              <a:t> that maps </a:t>
            </a:r>
            <a:r>
              <a:rPr lang="en-US" sz="1200" b="1" kern="1200" dirty="0" smtClean="0">
                <a:solidFill>
                  <a:schemeClr val="tx1"/>
                </a:solidFill>
                <a:latin typeface="+mn-lt"/>
                <a:ea typeface="+mn-ea"/>
                <a:cs typeface="+mn-cs"/>
              </a:rPr>
              <a:t>inputs (features)</a:t>
            </a:r>
            <a:r>
              <a:rPr lang="en-US" sz="1200" kern="1200" dirty="0" smtClean="0">
                <a:solidFill>
                  <a:schemeClr val="tx1"/>
                </a:solidFill>
                <a:latin typeface="+mn-lt"/>
                <a:ea typeface="+mn-ea"/>
                <a:cs typeface="+mn-cs"/>
              </a:rPr>
              <a:t> to </a:t>
            </a:r>
            <a:r>
              <a:rPr lang="en-US" sz="1200" b="1" kern="1200" dirty="0" smtClean="0">
                <a:solidFill>
                  <a:schemeClr val="tx1"/>
                </a:solidFill>
                <a:latin typeface="+mn-lt"/>
                <a:ea typeface="+mn-ea"/>
                <a:cs typeface="+mn-cs"/>
              </a:rPr>
              <a:t>outputs (labels)</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Instead of telling the computer:</a:t>
            </a:r>
          </a:p>
          <a:p>
            <a:r>
              <a:rPr lang="en-US" sz="1200" kern="1200" dirty="0" smtClean="0">
                <a:solidFill>
                  <a:schemeClr val="tx1"/>
                </a:solidFill>
                <a:latin typeface="+mn-lt"/>
                <a:ea typeface="+mn-ea"/>
                <a:cs typeface="+mn-cs"/>
              </a:rPr>
              <a:t>If salary &gt; 50000 and </a:t>
            </a:r>
            <a:r>
              <a:rPr lang="en-US" sz="1200" kern="1200" dirty="0" err="1" smtClean="0">
                <a:solidFill>
                  <a:schemeClr val="tx1"/>
                </a:solidFill>
                <a:latin typeface="+mn-lt"/>
                <a:ea typeface="+mn-ea"/>
                <a:cs typeface="+mn-cs"/>
              </a:rPr>
              <a:t>credit_score</a:t>
            </a:r>
            <a:r>
              <a:rPr lang="en-US" sz="1200" kern="1200" dirty="0" smtClean="0">
                <a:solidFill>
                  <a:schemeClr val="tx1"/>
                </a:solidFill>
                <a:latin typeface="+mn-lt"/>
                <a:ea typeface="+mn-ea"/>
                <a:cs typeface="+mn-cs"/>
              </a:rPr>
              <a:t> &gt; 700 then approve loan</a:t>
            </a:r>
          </a:p>
          <a:p>
            <a:r>
              <a:rPr lang="en-US" sz="1200" kern="1200" dirty="0" smtClean="0">
                <a:solidFill>
                  <a:schemeClr val="tx1"/>
                </a:solidFill>
                <a:latin typeface="+mn-lt"/>
                <a:ea typeface="+mn-ea"/>
                <a:cs typeface="+mn-cs"/>
              </a:rPr>
              <a:t>You give it </a:t>
            </a:r>
            <a:r>
              <a:rPr lang="en-US" sz="1200" b="1" kern="1200" dirty="0" smtClean="0">
                <a:solidFill>
                  <a:schemeClr val="tx1"/>
                </a:solidFill>
                <a:latin typeface="+mn-lt"/>
                <a:ea typeface="+mn-ea"/>
                <a:cs typeface="+mn-cs"/>
              </a:rPr>
              <a:t>examples</a:t>
            </a:r>
            <a:r>
              <a:rPr lang="en-US" sz="1200" kern="1200" dirty="0" smtClean="0">
                <a:solidFill>
                  <a:schemeClr val="tx1"/>
                </a:solidFill>
                <a:latin typeface="+mn-lt"/>
                <a:ea typeface="+mn-ea"/>
                <a:cs typeface="+mn-cs"/>
              </a:rPr>
              <a:t> of past loan approvals &amp; rejections, and it </a:t>
            </a:r>
            <a:r>
              <a:rPr lang="en-US" sz="1200" b="1" kern="1200" dirty="0" smtClean="0">
                <a:solidFill>
                  <a:schemeClr val="tx1"/>
                </a:solidFill>
                <a:latin typeface="+mn-lt"/>
                <a:ea typeface="+mn-ea"/>
                <a:cs typeface="+mn-cs"/>
              </a:rPr>
              <a:t>figures out</a:t>
            </a:r>
            <a:r>
              <a:rPr lang="en-US" sz="1200" kern="1200" dirty="0" smtClean="0">
                <a:solidFill>
                  <a:schemeClr val="tx1"/>
                </a:solidFill>
                <a:latin typeface="+mn-lt"/>
                <a:ea typeface="+mn-ea"/>
                <a:cs typeface="+mn-cs"/>
              </a:rPr>
              <a:t> the rules by itself.</a:t>
            </a:r>
          </a:p>
          <a:p>
            <a:r>
              <a:rPr lang="en-US" sz="1200" kern="1200" dirty="0" smtClean="0">
                <a:solidFill>
                  <a:schemeClr val="tx1"/>
                </a:solidFill>
                <a:latin typeface="+mn-lt"/>
                <a:ea typeface="+mn-ea"/>
                <a:cs typeface="+mn-cs"/>
              </a:rPr>
              <a:t>Mathematically:</a:t>
            </a:r>
          </a:p>
          <a:p>
            <a:r>
              <a:rPr lang="en-US" sz="1200" kern="1200" dirty="0" smtClean="0">
                <a:solidFill>
                  <a:schemeClr val="tx1"/>
                </a:solidFill>
                <a:latin typeface="+mn-lt"/>
                <a:ea typeface="+mn-ea"/>
                <a:cs typeface="+mn-cs"/>
              </a:rPr>
              <a:t>Y=f(x)+e</a:t>
            </a:r>
          </a:p>
          <a:p>
            <a:pPr lvl="0"/>
            <a:r>
              <a:rPr lang="en-US" sz="1200" kern="1200" dirty="0" smtClean="0">
                <a:solidFill>
                  <a:schemeClr val="tx1"/>
                </a:solidFill>
                <a:latin typeface="+mn-lt"/>
                <a:ea typeface="+mn-ea"/>
                <a:cs typeface="+mn-cs"/>
              </a:rPr>
              <a:t>x → Input features (e.g., size of house, number of bedrooms)</a:t>
            </a:r>
          </a:p>
          <a:p>
            <a:pPr lvl="0"/>
            <a:r>
              <a:rPr lang="en-US" sz="1200" kern="1200" dirty="0" smtClean="0">
                <a:solidFill>
                  <a:schemeClr val="tx1"/>
                </a:solidFill>
                <a:latin typeface="+mn-lt"/>
                <a:ea typeface="+mn-ea"/>
                <a:cs typeface="+mn-cs"/>
              </a:rPr>
              <a:t>y → Output/label (e.g., house price)</a:t>
            </a:r>
          </a:p>
          <a:p>
            <a:pPr lvl="0"/>
            <a:r>
              <a:rPr lang="en-US" sz="1200" kern="1200" dirty="0" smtClean="0">
                <a:solidFill>
                  <a:schemeClr val="tx1"/>
                </a:solidFill>
                <a:latin typeface="+mn-lt"/>
                <a:ea typeface="+mn-ea"/>
                <a:cs typeface="+mn-cs"/>
              </a:rPr>
              <a:t>f → The function/model we are trying to learn</a:t>
            </a:r>
          </a:p>
          <a:p>
            <a:pPr lvl="0"/>
            <a:r>
              <a:rPr lang="en-US" sz="1200" kern="1200" dirty="0" smtClean="0">
                <a:solidFill>
                  <a:schemeClr val="tx1"/>
                </a:solidFill>
                <a:latin typeface="+mn-lt"/>
                <a:ea typeface="+mn-ea"/>
                <a:cs typeface="+mn-cs"/>
              </a:rPr>
              <a:t>ϵ\epsilonϵ → Error/noise</a:t>
            </a:r>
          </a:p>
          <a:p>
            <a:r>
              <a:rPr lang="en-US" sz="1200" b="1" kern="1200" dirty="0" smtClean="0">
                <a:solidFill>
                  <a:schemeClr val="tx1"/>
                </a:solidFill>
                <a:latin typeface="+mn-lt"/>
                <a:ea typeface="+mn-ea"/>
                <a:cs typeface="+mn-cs"/>
              </a:rPr>
              <a:t>Goal</a:t>
            </a:r>
            <a:r>
              <a:rPr lang="en-US" sz="1200" kern="1200" dirty="0" smtClean="0">
                <a:solidFill>
                  <a:schemeClr val="tx1"/>
                </a:solidFill>
                <a:latin typeface="+mn-lt"/>
                <a:ea typeface="+mn-ea"/>
                <a:cs typeface="+mn-cs"/>
              </a:rPr>
              <a:t> → Find the best </a:t>
            </a:r>
            <a:r>
              <a:rPr lang="en-US" sz="1200" kern="1200" dirty="0" err="1" smtClean="0">
                <a:solidFill>
                  <a:schemeClr val="tx1"/>
                </a:solidFill>
                <a:latin typeface="+mn-lt"/>
                <a:ea typeface="+mn-ea"/>
                <a:cs typeface="+mn-cs"/>
              </a:rPr>
              <a:t>fsuch</a:t>
            </a:r>
            <a:r>
              <a:rPr lang="en-US" sz="1200" kern="1200" dirty="0" smtClean="0">
                <a:solidFill>
                  <a:schemeClr val="tx1"/>
                </a:solidFill>
                <a:latin typeface="+mn-lt"/>
                <a:ea typeface="+mn-ea"/>
                <a:cs typeface="+mn-cs"/>
              </a:rPr>
              <a:t> that predictions are as close as possible to real outcomes.</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9</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dirty="0" smtClean="0">
                <a:solidFill>
                  <a:schemeClr val="tx1"/>
                </a:solidFill>
                <a:latin typeface="+mn-lt"/>
                <a:ea typeface="+mn-ea"/>
                <a:cs typeface="+mn-cs"/>
              </a:rPr>
              <a:t>2. How ML Works (in 4 Steps)</a:t>
            </a:r>
            <a:endParaRPr lang="en-US" sz="1200" b="1"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Collect Data</a:t>
            </a:r>
            <a:r>
              <a:rPr lang="en-US" sz="1200" kern="1200" dirty="0" smtClean="0">
                <a:solidFill>
                  <a:schemeClr val="tx1"/>
                </a:solidFill>
                <a:latin typeface="+mn-lt"/>
                <a:ea typeface="+mn-ea"/>
                <a:cs typeface="+mn-cs"/>
              </a:rPr>
              <a:t> – e.g., a CSV of housing prices, patient symptoms, or stock movements.</a:t>
            </a:r>
          </a:p>
          <a:p>
            <a:pPr lvl="0"/>
            <a:r>
              <a:rPr lang="en-US" sz="1200" b="1" kern="1200" dirty="0" smtClean="0">
                <a:solidFill>
                  <a:schemeClr val="tx1"/>
                </a:solidFill>
                <a:latin typeface="+mn-lt"/>
                <a:ea typeface="+mn-ea"/>
                <a:cs typeface="+mn-cs"/>
              </a:rPr>
              <a:t>Train a Model</a:t>
            </a:r>
            <a:r>
              <a:rPr lang="en-US" sz="1200" kern="1200" dirty="0" smtClean="0">
                <a:solidFill>
                  <a:schemeClr val="tx1"/>
                </a:solidFill>
                <a:latin typeface="+mn-lt"/>
                <a:ea typeface="+mn-ea"/>
                <a:cs typeface="+mn-cs"/>
              </a:rPr>
              <a:t> – Feed the data into an algorithm so it learns patterns.</a:t>
            </a:r>
          </a:p>
          <a:p>
            <a:pPr lvl="0"/>
            <a:r>
              <a:rPr lang="en-US" sz="1200" b="1" kern="1200" dirty="0" smtClean="0">
                <a:solidFill>
                  <a:schemeClr val="tx1"/>
                </a:solidFill>
                <a:latin typeface="+mn-lt"/>
                <a:ea typeface="+mn-ea"/>
                <a:cs typeface="+mn-cs"/>
              </a:rPr>
              <a:t>Test the Model</a:t>
            </a:r>
            <a:r>
              <a:rPr lang="en-US" sz="1200" kern="1200" dirty="0" smtClean="0">
                <a:solidFill>
                  <a:schemeClr val="tx1"/>
                </a:solidFill>
                <a:latin typeface="+mn-lt"/>
                <a:ea typeface="+mn-ea"/>
                <a:cs typeface="+mn-cs"/>
              </a:rPr>
              <a:t> – Give it new, unseen data to check accuracy.</a:t>
            </a:r>
          </a:p>
          <a:p>
            <a:pPr lvl="0"/>
            <a:r>
              <a:rPr lang="en-US" sz="1200" b="1" kern="1200" dirty="0" smtClean="0">
                <a:solidFill>
                  <a:schemeClr val="tx1"/>
                </a:solidFill>
                <a:latin typeface="+mn-lt"/>
                <a:ea typeface="+mn-ea"/>
                <a:cs typeface="+mn-cs"/>
              </a:rPr>
              <a:t>Predict</a:t>
            </a:r>
            <a:r>
              <a:rPr lang="en-US" sz="1200" kern="1200" dirty="0" smtClean="0">
                <a:solidFill>
                  <a:schemeClr val="tx1"/>
                </a:solidFill>
                <a:latin typeface="+mn-lt"/>
                <a:ea typeface="+mn-ea"/>
                <a:cs typeface="+mn-cs"/>
              </a:rPr>
              <a:t> – Use the trained model to make future predictions.</a:t>
            </a:r>
          </a:p>
          <a:p>
            <a:r>
              <a:rPr lang="en-US" sz="1200" b="0" kern="1200" dirty="0" smtClean="0">
                <a:solidFill>
                  <a:schemeClr val="tx1"/>
                </a:solidFill>
                <a:latin typeface="+mn-lt"/>
                <a:ea typeface="+mn-ea"/>
                <a:cs typeface="+mn-cs"/>
              </a:rPr>
              <a:t>2. ML Pipeline</a:t>
            </a:r>
            <a:endParaRPr lang="en-US" sz="1200" b="1"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ML project (no matter the domain) follows roughly the same steps</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1: Problem Definition</a:t>
            </a:r>
          </a:p>
          <a:p>
            <a:pPr lvl="0"/>
            <a:r>
              <a:rPr lang="en-US" sz="1200" kern="1200" dirty="0" smtClean="0">
                <a:solidFill>
                  <a:schemeClr val="tx1"/>
                </a:solidFill>
                <a:latin typeface="+mn-lt"/>
                <a:ea typeface="+mn-ea"/>
                <a:cs typeface="+mn-cs"/>
              </a:rPr>
              <a:t>Is it </a:t>
            </a:r>
            <a:r>
              <a:rPr lang="en-US" sz="1200" b="1" kern="1200" dirty="0" smtClean="0">
                <a:solidFill>
                  <a:schemeClr val="tx1"/>
                </a:solidFill>
                <a:latin typeface="+mn-lt"/>
                <a:ea typeface="+mn-ea"/>
                <a:cs typeface="+mn-cs"/>
              </a:rPr>
              <a:t>classification</a:t>
            </a:r>
            <a:r>
              <a:rPr lang="en-US" sz="1200" kern="1200" dirty="0" smtClean="0">
                <a:solidFill>
                  <a:schemeClr val="tx1"/>
                </a:solidFill>
                <a:latin typeface="+mn-lt"/>
                <a:ea typeface="+mn-ea"/>
                <a:cs typeface="+mn-cs"/>
              </a:rPr>
              <a:t> (predict category) or </a:t>
            </a:r>
            <a:r>
              <a:rPr lang="en-US" sz="1200" b="1" kern="1200" dirty="0" smtClean="0">
                <a:solidFill>
                  <a:schemeClr val="tx1"/>
                </a:solidFill>
                <a:latin typeface="+mn-lt"/>
                <a:ea typeface="+mn-ea"/>
                <a:cs typeface="+mn-cs"/>
              </a:rPr>
              <a:t>regression</a:t>
            </a:r>
            <a:r>
              <a:rPr lang="en-US" sz="1200" kern="1200" dirty="0" smtClean="0">
                <a:solidFill>
                  <a:schemeClr val="tx1"/>
                </a:solidFill>
                <a:latin typeface="+mn-lt"/>
                <a:ea typeface="+mn-ea"/>
                <a:cs typeface="+mn-cs"/>
              </a:rPr>
              <a:t> (predict number)?</a:t>
            </a:r>
          </a:p>
          <a:p>
            <a:pPr lvl="0"/>
            <a:r>
              <a:rPr lang="en-US" sz="1200" kern="1200" dirty="0" smtClean="0">
                <a:solidFill>
                  <a:schemeClr val="tx1"/>
                </a:solidFill>
                <a:latin typeface="+mn-lt"/>
                <a:ea typeface="+mn-ea"/>
                <a:cs typeface="+mn-cs"/>
              </a:rPr>
              <a:t>Example:</a:t>
            </a:r>
          </a:p>
          <a:p>
            <a:pPr lvl="1"/>
            <a:r>
              <a:rPr lang="en-US" sz="1200" kern="1200" dirty="0" smtClean="0">
                <a:solidFill>
                  <a:schemeClr val="tx1"/>
                </a:solidFill>
                <a:latin typeface="+mn-lt"/>
                <a:ea typeface="+mn-ea"/>
                <a:cs typeface="+mn-cs"/>
              </a:rPr>
              <a:t>Classification: “Will this email be spam or not?”</a:t>
            </a:r>
          </a:p>
          <a:p>
            <a:pPr lvl="1"/>
            <a:r>
              <a:rPr lang="en-US" sz="1200" kern="1200" dirty="0" smtClean="0">
                <a:solidFill>
                  <a:schemeClr val="tx1"/>
                </a:solidFill>
                <a:latin typeface="+mn-lt"/>
                <a:ea typeface="+mn-ea"/>
                <a:cs typeface="+mn-cs"/>
              </a:rPr>
              <a:t>Regression: “What will be the house price</a:t>
            </a:r>
            <a:r>
              <a:rPr lang="en-US" sz="1200" kern="1200" dirty="0" smtClean="0">
                <a:solidFill>
                  <a:schemeClr val="tx1"/>
                </a:solidFill>
                <a:latin typeface="+mn-lt"/>
                <a:ea typeface="+mn-ea"/>
                <a:cs typeface="+mn-cs"/>
              </a:rPr>
              <a:t>?”</a:t>
            </a:r>
          </a:p>
          <a:p>
            <a:pPr lvl="1"/>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2: Data Collection</a:t>
            </a:r>
          </a:p>
          <a:p>
            <a:pPr lvl="0"/>
            <a:r>
              <a:rPr lang="en-US" sz="1200" kern="1200" dirty="0" smtClean="0">
                <a:solidFill>
                  <a:schemeClr val="tx1"/>
                </a:solidFill>
                <a:latin typeface="+mn-lt"/>
                <a:ea typeface="+mn-ea"/>
                <a:cs typeface="+mn-cs"/>
              </a:rPr>
              <a:t>Gather </a:t>
            </a:r>
            <a:r>
              <a:rPr lang="en-US" sz="1200" b="1" kern="1200" dirty="0" smtClean="0">
                <a:solidFill>
                  <a:schemeClr val="tx1"/>
                </a:solidFill>
                <a:latin typeface="+mn-lt"/>
                <a:ea typeface="+mn-ea"/>
                <a:cs typeface="+mn-cs"/>
              </a:rPr>
              <a:t>raw data</a:t>
            </a:r>
            <a:r>
              <a:rPr lang="en-US" sz="1200" kern="1200" dirty="0" smtClean="0">
                <a:solidFill>
                  <a:schemeClr val="tx1"/>
                </a:solidFill>
                <a:latin typeface="+mn-lt"/>
                <a:ea typeface="+mn-ea"/>
                <a:cs typeface="+mn-cs"/>
              </a:rPr>
              <a:t> from files, databases, APIs, or sensors.</a:t>
            </a:r>
          </a:p>
          <a:p>
            <a:pPr lvl="0"/>
            <a:r>
              <a:rPr lang="en-US" sz="1200" kern="1200" dirty="0" smtClean="0">
                <a:solidFill>
                  <a:schemeClr val="tx1"/>
                </a:solidFill>
                <a:latin typeface="+mn-lt"/>
                <a:ea typeface="+mn-ea"/>
                <a:cs typeface="+mn-cs"/>
              </a:rPr>
              <a:t>Example: Housing dataset from </a:t>
            </a:r>
            <a:r>
              <a:rPr lang="en-US" sz="1200" kern="1200" dirty="0" err="1" smtClean="0">
                <a:solidFill>
                  <a:schemeClr val="tx1"/>
                </a:solidFill>
                <a:latin typeface="+mn-lt"/>
                <a:ea typeface="+mn-ea"/>
                <a:cs typeface="+mn-cs"/>
              </a:rPr>
              <a:t>Kaggle</a:t>
            </a:r>
            <a:r>
              <a:rPr lang="en-US" sz="1200" kern="1200" dirty="0" smtClean="0">
                <a:solidFill>
                  <a:schemeClr val="tx1"/>
                </a:solidFill>
                <a:latin typeface="+mn-lt"/>
                <a:ea typeface="+mn-ea"/>
                <a:cs typeface="+mn-cs"/>
              </a:rPr>
              <a:t>.</a:t>
            </a:r>
          </a:p>
          <a:p>
            <a:pPr lvl="0"/>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3: Data Preprocessing</a:t>
            </a:r>
          </a:p>
          <a:p>
            <a:pPr lvl="0"/>
            <a:r>
              <a:rPr lang="en-US" sz="1200" b="1" kern="1200" dirty="0" smtClean="0">
                <a:solidFill>
                  <a:schemeClr val="tx1"/>
                </a:solidFill>
                <a:latin typeface="+mn-lt"/>
                <a:ea typeface="+mn-ea"/>
                <a:cs typeface="+mn-cs"/>
              </a:rPr>
              <a:t>Cleaning</a:t>
            </a:r>
            <a:r>
              <a:rPr lang="en-US" sz="1200" kern="1200" dirty="0" smtClean="0">
                <a:solidFill>
                  <a:schemeClr val="tx1"/>
                </a:solidFill>
                <a:latin typeface="+mn-lt"/>
                <a:ea typeface="+mn-ea"/>
                <a:cs typeface="+mn-cs"/>
              </a:rPr>
              <a:t>: Handle missing values, remove duplicates.</a:t>
            </a:r>
          </a:p>
          <a:p>
            <a:pPr lvl="0"/>
            <a:r>
              <a:rPr lang="en-US" sz="1200" b="1" kern="1200" dirty="0" smtClean="0">
                <a:solidFill>
                  <a:schemeClr val="tx1"/>
                </a:solidFill>
                <a:latin typeface="+mn-lt"/>
                <a:ea typeface="+mn-ea"/>
                <a:cs typeface="+mn-cs"/>
              </a:rPr>
              <a:t>Feature Engineering</a:t>
            </a:r>
            <a:r>
              <a:rPr lang="en-US" sz="1200" kern="1200" dirty="0" smtClean="0">
                <a:solidFill>
                  <a:schemeClr val="tx1"/>
                </a:solidFill>
                <a:latin typeface="+mn-lt"/>
                <a:ea typeface="+mn-ea"/>
                <a:cs typeface="+mn-cs"/>
              </a:rPr>
              <a:t>: Create useful new variables.</a:t>
            </a:r>
          </a:p>
          <a:p>
            <a:pPr lvl="0"/>
            <a:r>
              <a:rPr lang="en-US" sz="1200" b="1" kern="1200" dirty="0" smtClean="0">
                <a:solidFill>
                  <a:schemeClr val="tx1"/>
                </a:solidFill>
                <a:latin typeface="+mn-lt"/>
                <a:ea typeface="+mn-ea"/>
                <a:cs typeface="+mn-cs"/>
              </a:rPr>
              <a:t>Scaling/Normalization</a:t>
            </a:r>
            <a:r>
              <a:rPr lang="en-US" sz="1200" kern="1200" dirty="0" smtClean="0">
                <a:solidFill>
                  <a:schemeClr val="tx1"/>
                </a:solidFill>
                <a:latin typeface="+mn-lt"/>
                <a:ea typeface="+mn-ea"/>
                <a:cs typeface="+mn-cs"/>
              </a:rPr>
              <a:t>: Standardize features for better training.</a:t>
            </a:r>
          </a:p>
          <a:p>
            <a:pPr lvl="0"/>
            <a:r>
              <a:rPr lang="en-US" sz="1200" b="1" kern="1200" dirty="0" smtClean="0">
                <a:solidFill>
                  <a:schemeClr val="tx1"/>
                </a:solidFill>
                <a:latin typeface="+mn-lt"/>
                <a:ea typeface="+mn-ea"/>
                <a:cs typeface="+mn-cs"/>
              </a:rPr>
              <a:t>Encoding</a:t>
            </a:r>
            <a:r>
              <a:rPr lang="en-US" sz="1200" kern="1200" dirty="0" smtClean="0">
                <a:solidFill>
                  <a:schemeClr val="tx1"/>
                </a:solidFill>
                <a:latin typeface="+mn-lt"/>
                <a:ea typeface="+mn-ea"/>
                <a:cs typeface="+mn-cs"/>
              </a:rPr>
              <a:t>: Convert categorical data into numbers (One-Hot Encoding, Label Encoding</a:t>
            </a:r>
            <a:r>
              <a:rPr lang="en-US" sz="1200" kern="1200" dirty="0" smtClean="0">
                <a:solidFill>
                  <a:schemeClr val="tx1"/>
                </a:solidFill>
                <a:latin typeface="+mn-lt"/>
                <a:ea typeface="+mn-ea"/>
                <a:cs typeface="+mn-cs"/>
              </a:rPr>
              <a:t>).</a:t>
            </a:r>
          </a:p>
          <a:p>
            <a:pPr lvl="0"/>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4: Model Selection</a:t>
            </a:r>
          </a:p>
          <a:p>
            <a:pPr lvl="0"/>
            <a:r>
              <a:rPr lang="en-US" sz="1200" kern="1200" dirty="0" smtClean="0">
                <a:solidFill>
                  <a:schemeClr val="tx1"/>
                </a:solidFill>
                <a:latin typeface="+mn-lt"/>
                <a:ea typeface="+mn-ea"/>
                <a:cs typeface="+mn-cs"/>
              </a:rPr>
              <a:t>Choose an algorithm:</a:t>
            </a:r>
          </a:p>
          <a:p>
            <a:pPr lvl="1"/>
            <a:r>
              <a:rPr lang="en-US" sz="1200" b="1" kern="1200" dirty="0" smtClean="0">
                <a:solidFill>
                  <a:schemeClr val="tx1"/>
                </a:solidFill>
                <a:latin typeface="+mn-lt"/>
                <a:ea typeface="+mn-ea"/>
                <a:cs typeface="+mn-cs"/>
              </a:rPr>
              <a:t>Linear Models</a:t>
            </a:r>
            <a:r>
              <a:rPr lang="en-US" sz="1200" kern="1200" dirty="0" smtClean="0">
                <a:solidFill>
                  <a:schemeClr val="tx1"/>
                </a:solidFill>
                <a:latin typeface="+mn-lt"/>
                <a:ea typeface="+mn-ea"/>
                <a:cs typeface="+mn-cs"/>
              </a:rPr>
              <a:t>: Linear Regression, Logistic Regression</a:t>
            </a:r>
          </a:p>
          <a:p>
            <a:pPr lvl="1"/>
            <a:r>
              <a:rPr lang="en-US" sz="1200" b="1" kern="1200" dirty="0" smtClean="0">
                <a:solidFill>
                  <a:schemeClr val="tx1"/>
                </a:solidFill>
                <a:latin typeface="+mn-lt"/>
                <a:ea typeface="+mn-ea"/>
                <a:cs typeface="+mn-cs"/>
              </a:rPr>
              <a:t>Tree-based</a:t>
            </a:r>
            <a:r>
              <a:rPr lang="en-US" sz="1200" kern="1200" dirty="0" smtClean="0">
                <a:solidFill>
                  <a:schemeClr val="tx1"/>
                </a:solidFill>
                <a:latin typeface="+mn-lt"/>
                <a:ea typeface="+mn-ea"/>
                <a:cs typeface="+mn-cs"/>
              </a:rPr>
              <a:t>: Decision Trees, Random Forest, </a:t>
            </a:r>
            <a:r>
              <a:rPr lang="en-US" sz="1200" kern="1200" dirty="0" err="1" smtClean="0">
                <a:solidFill>
                  <a:schemeClr val="tx1"/>
                </a:solidFill>
                <a:latin typeface="+mn-lt"/>
                <a:ea typeface="+mn-ea"/>
                <a:cs typeface="+mn-cs"/>
              </a:rPr>
              <a:t>XGBoost</a:t>
            </a:r>
            <a:endParaRPr lang="en-US" sz="1200" kern="1200" dirty="0" smtClean="0">
              <a:solidFill>
                <a:schemeClr val="tx1"/>
              </a:solidFill>
              <a:latin typeface="+mn-lt"/>
              <a:ea typeface="+mn-ea"/>
              <a:cs typeface="+mn-cs"/>
            </a:endParaRPr>
          </a:p>
          <a:p>
            <a:pPr lvl="1"/>
            <a:r>
              <a:rPr lang="en-US" sz="1200" b="1" kern="1200" dirty="0" smtClean="0">
                <a:solidFill>
                  <a:schemeClr val="tx1"/>
                </a:solidFill>
                <a:latin typeface="+mn-lt"/>
                <a:ea typeface="+mn-ea"/>
                <a:cs typeface="+mn-cs"/>
              </a:rPr>
              <a:t>Neural Networks</a:t>
            </a:r>
            <a:r>
              <a:rPr lang="en-US" sz="1200" kern="1200" dirty="0" smtClean="0">
                <a:solidFill>
                  <a:schemeClr val="tx1"/>
                </a:solidFill>
                <a:latin typeface="+mn-lt"/>
                <a:ea typeface="+mn-ea"/>
                <a:cs typeface="+mn-cs"/>
              </a:rPr>
              <a:t>: Deep </a:t>
            </a:r>
            <a:r>
              <a:rPr lang="en-US" sz="1200" kern="1200" dirty="0" smtClean="0">
                <a:solidFill>
                  <a:schemeClr val="tx1"/>
                </a:solidFill>
                <a:latin typeface="+mn-lt"/>
                <a:ea typeface="+mn-ea"/>
                <a:cs typeface="+mn-cs"/>
              </a:rPr>
              <a:t>Learning</a:t>
            </a:r>
          </a:p>
          <a:p>
            <a:pPr lvl="1"/>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5: Training</a:t>
            </a:r>
          </a:p>
          <a:p>
            <a:pPr lvl="0"/>
            <a:r>
              <a:rPr lang="en-US" sz="1200" kern="1200" dirty="0" smtClean="0">
                <a:solidFill>
                  <a:schemeClr val="tx1"/>
                </a:solidFill>
                <a:latin typeface="+mn-lt"/>
                <a:ea typeface="+mn-ea"/>
                <a:cs typeface="+mn-cs"/>
              </a:rPr>
              <a:t>Split data: </a:t>
            </a:r>
            <a:r>
              <a:rPr lang="en-US" sz="1200" b="1" kern="1200" dirty="0" smtClean="0">
                <a:solidFill>
                  <a:schemeClr val="tx1"/>
                </a:solidFill>
                <a:latin typeface="+mn-lt"/>
                <a:ea typeface="+mn-ea"/>
                <a:cs typeface="+mn-cs"/>
              </a:rPr>
              <a:t>Train set</a:t>
            </a:r>
            <a:r>
              <a:rPr lang="en-US" sz="1200" kern="1200" dirty="0" smtClean="0">
                <a:solidFill>
                  <a:schemeClr val="tx1"/>
                </a:solidFill>
                <a:latin typeface="+mn-lt"/>
                <a:ea typeface="+mn-ea"/>
                <a:cs typeface="+mn-cs"/>
              </a:rPr>
              <a:t> (~70-80%) &amp; </a:t>
            </a:r>
            <a:r>
              <a:rPr lang="en-US" sz="1200" b="1" kern="1200" dirty="0" smtClean="0">
                <a:solidFill>
                  <a:schemeClr val="tx1"/>
                </a:solidFill>
                <a:latin typeface="+mn-lt"/>
                <a:ea typeface="+mn-ea"/>
                <a:cs typeface="+mn-cs"/>
              </a:rPr>
              <a:t>Test set</a:t>
            </a:r>
            <a:r>
              <a:rPr lang="en-US" sz="1200" kern="1200" dirty="0" smtClean="0">
                <a:solidFill>
                  <a:schemeClr val="tx1"/>
                </a:solidFill>
                <a:latin typeface="+mn-lt"/>
                <a:ea typeface="+mn-ea"/>
                <a:cs typeface="+mn-cs"/>
              </a:rPr>
              <a:t> (~20-30%).</a:t>
            </a:r>
          </a:p>
          <a:p>
            <a:pPr lvl="0"/>
            <a:r>
              <a:rPr lang="en-US" sz="1200" kern="1200" dirty="0" smtClean="0">
                <a:solidFill>
                  <a:schemeClr val="tx1"/>
                </a:solidFill>
                <a:latin typeface="+mn-lt"/>
                <a:ea typeface="+mn-ea"/>
                <a:cs typeface="+mn-cs"/>
              </a:rPr>
              <a:t>The model learns patterns from the training set</a:t>
            </a:r>
            <a:r>
              <a:rPr lang="en-US" sz="1200" kern="1200" dirty="0" smtClean="0">
                <a:solidFill>
                  <a:schemeClr val="tx1"/>
                </a:solidFill>
                <a:latin typeface="+mn-lt"/>
                <a:ea typeface="+mn-ea"/>
                <a:cs typeface="+mn-cs"/>
              </a:rPr>
              <a:t>.</a:t>
            </a:r>
          </a:p>
          <a:p>
            <a:pPr lvl="0"/>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6: Evaluation</a:t>
            </a:r>
          </a:p>
          <a:p>
            <a:pPr lvl="0"/>
            <a:r>
              <a:rPr lang="en-US" sz="1200" kern="1200" dirty="0" smtClean="0">
                <a:solidFill>
                  <a:schemeClr val="tx1"/>
                </a:solidFill>
                <a:latin typeface="+mn-lt"/>
                <a:ea typeface="+mn-ea"/>
                <a:cs typeface="+mn-cs"/>
              </a:rPr>
              <a:t>Compare predictions to actual results.</a:t>
            </a:r>
          </a:p>
          <a:p>
            <a:pPr lvl="0"/>
            <a:r>
              <a:rPr lang="en-US" sz="1200" kern="1200" dirty="0" smtClean="0">
                <a:solidFill>
                  <a:schemeClr val="tx1"/>
                </a:solidFill>
                <a:latin typeface="+mn-lt"/>
                <a:ea typeface="+mn-ea"/>
                <a:cs typeface="+mn-cs"/>
              </a:rPr>
              <a:t>Metrics:</a:t>
            </a:r>
          </a:p>
          <a:p>
            <a:pPr lvl="1"/>
            <a:r>
              <a:rPr lang="en-US" sz="1200" kern="1200" dirty="0" smtClean="0">
                <a:solidFill>
                  <a:schemeClr val="tx1"/>
                </a:solidFill>
                <a:latin typeface="+mn-lt"/>
                <a:ea typeface="+mn-ea"/>
                <a:cs typeface="+mn-cs"/>
              </a:rPr>
              <a:t>Regression: MAE, MSE, RMSE, R²</a:t>
            </a:r>
          </a:p>
          <a:p>
            <a:pPr lvl="1"/>
            <a:r>
              <a:rPr lang="en-US" sz="1200" kern="1200" dirty="0" smtClean="0">
                <a:solidFill>
                  <a:schemeClr val="tx1"/>
                </a:solidFill>
                <a:latin typeface="+mn-lt"/>
                <a:ea typeface="+mn-ea"/>
                <a:cs typeface="+mn-cs"/>
              </a:rPr>
              <a:t>Classification: Accuracy, Precision, Recall, F1-score, ROC </a:t>
            </a:r>
            <a:r>
              <a:rPr lang="en-US" sz="1200" kern="1200" dirty="0" smtClean="0">
                <a:solidFill>
                  <a:schemeClr val="tx1"/>
                </a:solidFill>
                <a:latin typeface="+mn-lt"/>
                <a:ea typeface="+mn-ea"/>
                <a:cs typeface="+mn-cs"/>
              </a:rPr>
              <a:t>AUC</a:t>
            </a:r>
          </a:p>
          <a:p>
            <a:pPr lvl="1"/>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Step 7: Deployment</a:t>
            </a:r>
          </a:p>
          <a:p>
            <a:pPr lvl="0"/>
            <a:r>
              <a:rPr lang="en-US" sz="1200" kern="1200" dirty="0" smtClean="0">
                <a:solidFill>
                  <a:schemeClr val="tx1"/>
                </a:solidFill>
                <a:latin typeface="+mn-lt"/>
                <a:ea typeface="+mn-ea"/>
                <a:cs typeface="+mn-cs"/>
              </a:rPr>
              <a:t>Save the trained model.</a:t>
            </a:r>
          </a:p>
          <a:p>
            <a:pPr lvl="0"/>
            <a:r>
              <a:rPr lang="en-US" sz="1200" kern="1200" dirty="0" smtClean="0">
                <a:solidFill>
                  <a:schemeClr val="tx1"/>
                </a:solidFill>
                <a:latin typeface="+mn-lt"/>
                <a:ea typeface="+mn-ea"/>
                <a:cs typeface="+mn-cs"/>
              </a:rPr>
              <a:t>Use it in production (API, web app, embedded system).</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940F621-8DEE-41E0-89D0-DDE019A0F753}" type="slidenum">
              <a:rPr lang="en-IN" smtClean="0"/>
              <a:pPr/>
              <a:t>10</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0" kern="1200" dirty="0" smtClean="0">
                <a:solidFill>
                  <a:schemeClr val="tx1"/>
                </a:solidFill>
                <a:latin typeface="+mn-lt"/>
                <a:ea typeface="+mn-ea"/>
                <a:cs typeface="+mn-cs"/>
              </a:rPr>
              <a:t>3. Types of Machine Learning</a:t>
            </a:r>
            <a:endParaRPr lang="en-US" sz="1200" b="1"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A. Supervised Learning</a:t>
            </a:r>
            <a:r>
              <a:rPr lang="en-US" sz="1200" b="1" kern="1200" dirty="0" smtClean="0">
                <a:solidFill>
                  <a:schemeClr val="tx1"/>
                </a:solidFill>
                <a:latin typeface="+mn-lt"/>
                <a:ea typeface="+mn-ea"/>
                <a:cs typeface="+mn-cs"/>
              </a:rPr>
              <a:t> </a:t>
            </a:r>
            <a:r>
              <a:rPr lang="en-US" sz="1200" b="1" i="1" kern="1200" dirty="0" smtClean="0">
                <a:solidFill>
                  <a:schemeClr val="tx1"/>
                </a:solidFill>
                <a:latin typeface="+mn-lt"/>
                <a:ea typeface="+mn-ea"/>
                <a:cs typeface="+mn-cs"/>
              </a:rPr>
              <a:t>(most common)</a:t>
            </a:r>
            <a:endParaRPr lang="en-US" sz="1200" b="1"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Data has labels</a:t>
            </a:r>
            <a:r>
              <a:rPr lang="en-US" sz="1200" kern="1200" dirty="0" smtClean="0">
                <a:solidFill>
                  <a:schemeClr val="tx1"/>
                </a:solidFill>
                <a:latin typeface="+mn-lt"/>
                <a:ea typeface="+mn-ea"/>
                <a:cs typeface="+mn-cs"/>
              </a:rPr>
              <a:t> (answers already known).</a:t>
            </a:r>
          </a:p>
          <a:p>
            <a:pPr lvl="0"/>
            <a:r>
              <a:rPr lang="en-US" sz="1200" kern="1200" dirty="0" smtClean="0">
                <a:solidFill>
                  <a:schemeClr val="tx1"/>
                </a:solidFill>
                <a:latin typeface="+mn-lt"/>
                <a:ea typeface="+mn-ea"/>
                <a:cs typeface="+mn-cs"/>
              </a:rPr>
              <a:t>Examples:</a:t>
            </a:r>
          </a:p>
          <a:p>
            <a:pPr lvl="1"/>
            <a:r>
              <a:rPr lang="en-US" sz="1200" kern="1200" dirty="0" smtClean="0">
                <a:solidFill>
                  <a:schemeClr val="tx1"/>
                </a:solidFill>
                <a:latin typeface="+mn-lt"/>
                <a:ea typeface="+mn-ea"/>
                <a:cs typeface="+mn-cs"/>
              </a:rPr>
              <a:t>Predict house prices (Regression)</a:t>
            </a:r>
          </a:p>
          <a:p>
            <a:pPr lvl="1"/>
            <a:r>
              <a:rPr lang="en-US" sz="1200" kern="1200" dirty="0" smtClean="0">
                <a:solidFill>
                  <a:schemeClr val="tx1"/>
                </a:solidFill>
                <a:latin typeface="+mn-lt"/>
                <a:ea typeface="+mn-ea"/>
                <a:cs typeface="+mn-cs"/>
              </a:rPr>
              <a:t>Classify emails as spam/not spam (Classification)</a:t>
            </a:r>
          </a:p>
          <a:p>
            <a:pPr lvl="0"/>
            <a:r>
              <a:rPr lang="en-US" sz="1200" kern="1200" dirty="0" smtClean="0">
                <a:solidFill>
                  <a:schemeClr val="tx1"/>
                </a:solidFill>
                <a:latin typeface="+mn-lt"/>
                <a:ea typeface="+mn-ea"/>
                <a:cs typeface="+mn-cs"/>
              </a:rPr>
              <a:t>Algorithms: Linear Regression, Decision Trees, Random Forest, Neural Networks.</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Labeled data</a:t>
            </a:r>
            <a:r>
              <a:rPr lang="en-US" sz="1200" kern="1200" dirty="0" smtClean="0">
                <a:solidFill>
                  <a:schemeClr val="tx1"/>
                </a:solidFill>
                <a:latin typeface="+mn-lt"/>
                <a:ea typeface="+mn-ea"/>
                <a:cs typeface="+mn-cs"/>
              </a:rPr>
              <a:t> (input + correct output)</a:t>
            </a:r>
          </a:p>
          <a:p>
            <a:r>
              <a:rPr lang="en-US" sz="1200" kern="1200" dirty="0" smtClean="0">
                <a:solidFill>
                  <a:schemeClr val="tx1"/>
                </a:solidFill>
                <a:latin typeface="+mn-lt"/>
                <a:ea typeface="+mn-ea"/>
                <a:cs typeface="+mn-cs"/>
              </a:rPr>
              <a:t>is labeled, meaning that the algorithm identifies the features explicitly and carries out predictions or classification accordingly. As the training period progresses, the algorithm is able to identify the relationships between the two variables such that we can predict a new outcome.</a:t>
            </a:r>
          </a:p>
          <a:p>
            <a:r>
              <a:rPr lang="en-US" sz="1200" kern="1200" dirty="0" smtClean="0">
                <a:solidFill>
                  <a:schemeClr val="tx1"/>
                </a:solidFill>
                <a:latin typeface="+mn-lt"/>
                <a:ea typeface="+mn-ea"/>
                <a:cs typeface="+mn-cs"/>
              </a:rPr>
              <a:t>As the training period progresses, the algorithm is able to identify the relationships between the two variables such that we can predict a new outcome.</a:t>
            </a:r>
          </a:p>
          <a:p>
            <a:endParaRPr lang="en-US" sz="1200" kern="1200" dirty="0" smtClean="0">
              <a:solidFill>
                <a:schemeClr val="tx1"/>
              </a:solidFill>
              <a:latin typeface="+mn-lt"/>
              <a:ea typeface="+mn-ea"/>
              <a:cs typeface="+mn-cs"/>
            </a:endParaRPr>
          </a:p>
          <a:p>
            <a:pPr fontAlgn="base"/>
            <a:r>
              <a:rPr lang="en-US" sz="1200" kern="1200" dirty="0" smtClean="0">
                <a:solidFill>
                  <a:schemeClr val="tx1"/>
                </a:solidFill>
                <a:latin typeface="+mn-lt"/>
                <a:ea typeface="+mn-ea"/>
                <a:cs typeface="+mn-cs"/>
              </a:rPr>
              <a:t>Supervised learning is the one, where we can consider the learning is guided by a teacher. We have a labeled dataset which acts as a teacher and its role is to train the model or the machine. Once the model gets trained it can start making a prediction or decision when new data is given to it. As because supervised learning relies on predefined classes and class-labeled training examples, it is often described as </a:t>
            </a:r>
            <a:r>
              <a:rPr lang="en-US" sz="1200" b="1" i="1" kern="1200" dirty="0" smtClean="0">
                <a:solidFill>
                  <a:schemeClr val="tx1"/>
                </a:solidFill>
                <a:latin typeface="+mn-lt"/>
                <a:ea typeface="+mn-ea"/>
                <a:cs typeface="+mn-cs"/>
              </a:rPr>
              <a:t>learning by examples</a:t>
            </a:r>
            <a:r>
              <a:rPr lang="en-US" sz="1200" b="1" kern="1200" dirty="0" smtClean="0">
                <a:solidFill>
                  <a:schemeClr val="tx1"/>
                </a:solidFill>
                <a:latin typeface="+mn-lt"/>
                <a:ea typeface="+mn-ea"/>
                <a:cs typeface="+mn-cs"/>
              </a:rPr>
              <a:t>.</a:t>
            </a:r>
          </a:p>
          <a:p>
            <a:pPr fontAlgn="base"/>
            <a:r>
              <a:rPr lang="en-US" sz="1200" kern="1200" dirty="0" smtClean="0">
                <a:solidFill>
                  <a:schemeClr val="tx1"/>
                </a:solidFill>
                <a:latin typeface="+mn-lt"/>
                <a:ea typeface="+mn-ea"/>
                <a:cs typeface="+mn-cs"/>
              </a:rPr>
              <a:t>Some of the important algorithms that come under Supervised Learning are given below:</a:t>
            </a:r>
          </a:p>
          <a:p>
            <a:pPr lvl="0" fontAlgn="base"/>
            <a:r>
              <a:rPr lang="en-US" sz="1200" kern="1200" dirty="0" smtClean="0">
                <a:solidFill>
                  <a:schemeClr val="tx1"/>
                </a:solidFill>
                <a:latin typeface="+mn-lt"/>
                <a:ea typeface="+mn-ea"/>
                <a:cs typeface="+mn-cs"/>
              </a:rPr>
              <a:t>Artificial Neural Network (ANN)</a:t>
            </a:r>
          </a:p>
          <a:p>
            <a:pPr lvl="0" fontAlgn="base"/>
            <a:r>
              <a:rPr lang="en-US" sz="1200" kern="1200" dirty="0" smtClean="0">
                <a:solidFill>
                  <a:schemeClr val="tx1"/>
                </a:solidFill>
                <a:latin typeface="+mn-lt"/>
                <a:ea typeface="+mn-ea"/>
                <a:cs typeface="+mn-cs"/>
              </a:rPr>
              <a:t>Support Vector Machine (SVM)</a:t>
            </a:r>
          </a:p>
          <a:p>
            <a:pPr lvl="0" fontAlgn="base"/>
            <a:r>
              <a:rPr lang="en-US" sz="1200" kern="1200" dirty="0" smtClean="0">
                <a:solidFill>
                  <a:schemeClr val="tx1"/>
                </a:solidFill>
                <a:latin typeface="+mn-lt"/>
                <a:ea typeface="+mn-ea"/>
                <a:cs typeface="+mn-cs"/>
              </a:rPr>
              <a:t>Decision Tree (DT)</a:t>
            </a:r>
          </a:p>
          <a:p>
            <a:pPr lvl="0" fontAlgn="base"/>
            <a:r>
              <a:rPr lang="en-US" sz="1200" kern="1200" dirty="0" smtClean="0">
                <a:solidFill>
                  <a:schemeClr val="tx1"/>
                </a:solidFill>
                <a:latin typeface="+mn-lt"/>
                <a:ea typeface="+mn-ea"/>
                <a:cs typeface="+mn-cs"/>
              </a:rPr>
              <a:t>K-Nearest Neighbor (KNN)</a:t>
            </a:r>
          </a:p>
          <a:p>
            <a:pPr lvl="0" fontAlgn="base"/>
            <a:r>
              <a:rPr lang="en-US" sz="1200" kern="1200" dirty="0" smtClean="0">
                <a:solidFill>
                  <a:schemeClr val="tx1"/>
                </a:solidFill>
                <a:latin typeface="+mn-lt"/>
                <a:ea typeface="+mn-ea"/>
                <a:cs typeface="+mn-cs"/>
              </a:rPr>
              <a:t>Random Forest</a:t>
            </a:r>
          </a:p>
          <a:p>
            <a:pPr lvl="0" fontAlgn="base"/>
            <a:r>
              <a:rPr lang="en-US" sz="1200" kern="1200" dirty="0" smtClean="0">
                <a:solidFill>
                  <a:schemeClr val="tx1"/>
                </a:solidFill>
                <a:latin typeface="+mn-lt"/>
                <a:ea typeface="+mn-ea"/>
                <a:cs typeface="+mn-cs"/>
              </a:rPr>
              <a:t>Linear Regression</a:t>
            </a:r>
          </a:p>
          <a:p>
            <a:pPr lvl="0" fontAlgn="base"/>
            <a:r>
              <a:rPr lang="en-US" sz="1200" kern="1200" dirty="0" smtClean="0">
                <a:solidFill>
                  <a:schemeClr val="tx1"/>
                </a:solidFill>
                <a:latin typeface="+mn-lt"/>
                <a:ea typeface="+mn-ea"/>
                <a:cs typeface="+mn-cs"/>
              </a:rPr>
              <a:t>Logistic Regression</a:t>
            </a:r>
          </a:p>
          <a:p>
            <a:pPr lvl="0"/>
            <a:r>
              <a:rPr lang="en-US" sz="1200" kern="1200" dirty="0" smtClean="0">
                <a:solidFill>
                  <a:schemeClr val="tx1"/>
                </a:solidFill>
                <a:latin typeface="+mn-lt"/>
                <a:ea typeface="+mn-ea"/>
                <a:cs typeface="+mn-cs"/>
              </a:rPr>
              <a:t>Gradient </a:t>
            </a:r>
            <a:r>
              <a:rPr lang="en-US" sz="1200" kern="1200" dirty="0" smtClean="0">
                <a:solidFill>
                  <a:schemeClr val="tx1"/>
                </a:solidFill>
                <a:latin typeface="+mn-lt"/>
                <a:ea typeface="+mn-ea"/>
                <a:cs typeface="+mn-cs"/>
              </a:rPr>
              <a:t>Boosted Trees (</a:t>
            </a:r>
            <a:r>
              <a:rPr lang="en-US" sz="1200" kern="1200" dirty="0" err="1" smtClean="0">
                <a:solidFill>
                  <a:schemeClr val="tx1"/>
                </a:solidFill>
                <a:latin typeface="+mn-lt"/>
                <a:ea typeface="+mn-ea"/>
                <a:cs typeface="+mn-cs"/>
              </a:rPr>
              <a:t>XGBoost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LightGBM</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Examples:</a:t>
            </a:r>
          </a:p>
          <a:p>
            <a:pPr lvl="0"/>
            <a:r>
              <a:rPr lang="en-US" sz="1200" kern="1200" dirty="0" smtClean="0">
                <a:solidFill>
                  <a:schemeClr val="tx1"/>
                </a:solidFill>
                <a:latin typeface="+mn-lt"/>
                <a:ea typeface="+mn-ea"/>
                <a:cs typeface="+mn-cs"/>
              </a:rPr>
              <a:t>Predict movie ratings (regression)</a:t>
            </a:r>
          </a:p>
          <a:p>
            <a:pPr lvl="0"/>
            <a:r>
              <a:rPr lang="en-US" sz="1200" kern="1200" dirty="0" smtClean="0">
                <a:solidFill>
                  <a:schemeClr val="tx1"/>
                </a:solidFill>
                <a:latin typeface="+mn-lt"/>
                <a:ea typeface="+mn-ea"/>
                <a:cs typeface="+mn-cs"/>
              </a:rPr>
              <a:t>Classify tumors as malignant/benign (classification)</a:t>
            </a:r>
          </a:p>
          <a:p>
            <a:pPr lvl="0"/>
            <a:endParaRPr lang="en-US" sz="120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B. Unsupervised Learning</a:t>
            </a:r>
          </a:p>
          <a:p>
            <a:endParaRPr lang="en-US" sz="1200" b="1" kern="1200" dirty="0" smtClean="0">
              <a:solidFill>
                <a:schemeClr val="tx1"/>
              </a:solidFill>
              <a:latin typeface="+mn-lt"/>
              <a:ea typeface="+mn-ea"/>
              <a:cs typeface="+mn-cs"/>
            </a:endParaRPr>
          </a:p>
          <a:p>
            <a:pPr lvl="0"/>
            <a:r>
              <a:rPr lang="en-US" sz="1200" b="1" kern="1200" dirty="0" smtClean="0">
                <a:solidFill>
                  <a:schemeClr val="tx1"/>
                </a:solidFill>
                <a:latin typeface="+mn-lt"/>
                <a:ea typeface="+mn-ea"/>
                <a:cs typeface="+mn-cs"/>
              </a:rPr>
              <a:t>Data has no labels</a:t>
            </a:r>
            <a:r>
              <a:rPr lang="en-US" sz="1200" kern="1200" dirty="0" smtClean="0">
                <a:solidFill>
                  <a:schemeClr val="tx1"/>
                </a:solidFill>
                <a:latin typeface="+mn-lt"/>
                <a:ea typeface="+mn-ea"/>
                <a:cs typeface="+mn-cs"/>
              </a:rPr>
              <a:t> — the AI finds patterns by itself.</a:t>
            </a:r>
          </a:p>
          <a:p>
            <a:pPr lvl="0"/>
            <a:r>
              <a:rPr lang="en-US" sz="1200" kern="1200" dirty="0" smtClean="0">
                <a:solidFill>
                  <a:schemeClr val="tx1"/>
                </a:solidFill>
                <a:latin typeface="+mn-lt"/>
                <a:ea typeface="+mn-ea"/>
                <a:cs typeface="+mn-cs"/>
              </a:rPr>
              <a:t>Examples:</a:t>
            </a:r>
          </a:p>
          <a:p>
            <a:pPr lvl="1"/>
            <a:r>
              <a:rPr lang="en-US" sz="1200" kern="1200" dirty="0" smtClean="0">
                <a:solidFill>
                  <a:schemeClr val="tx1"/>
                </a:solidFill>
                <a:latin typeface="+mn-lt"/>
                <a:ea typeface="+mn-ea"/>
                <a:cs typeface="+mn-cs"/>
              </a:rPr>
              <a:t>Group customers into segments</a:t>
            </a:r>
          </a:p>
          <a:p>
            <a:pPr lvl="1"/>
            <a:r>
              <a:rPr lang="en-US" sz="1200" kern="1200" dirty="0" smtClean="0">
                <a:solidFill>
                  <a:schemeClr val="tx1"/>
                </a:solidFill>
                <a:latin typeface="+mn-lt"/>
                <a:ea typeface="+mn-ea"/>
                <a:cs typeface="+mn-cs"/>
              </a:rPr>
              <a:t>Cluster similar news articles</a:t>
            </a:r>
          </a:p>
          <a:p>
            <a:pPr lvl="0"/>
            <a:r>
              <a:rPr lang="en-US" sz="1200" kern="1200" dirty="0" smtClean="0">
                <a:solidFill>
                  <a:schemeClr val="tx1"/>
                </a:solidFill>
                <a:latin typeface="+mn-lt"/>
                <a:ea typeface="+mn-ea"/>
                <a:cs typeface="+mn-cs"/>
              </a:rPr>
              <a:t>Algorithms: K-Means Clustering, Hierarchical Clustering.</a:t>
            </a:r>
          </a:p>
          <a:p>
            <a:r>
              <a:rPr lang="en-US" sz="120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Unlabeled data</a:t>
            </a:r>
            <a:r>
              <a:rPr lang="en-US" sz="1200" kern="1200" dirty="0" smtClean="0">
                <a:solidFill>
                  <a:schemeClr val="tx1"/>
                </a:solidFill>
                <a:latin typeface="+mn-lt"/>
                <a:ea typeface="+mn-ea"/>
                <a:cs typeface="+mn-cs"/>
              </a:rPr>
              <a:t> (only input, no output)</a:t>
            </a:r>
          </a:p>
          <a:p>
            <a:r>
              <a:rPr lang="en-US" sz="1200" kern="1200" dirty="0" smtClean="0">
                <a:solidFill>
                  <a:schemeClr val="tx1"/>
                </a:solidFill>
                <a:latin typeface="+mn-lt"/>
                <a:ea typeface="+mn-ea"/>
                <a:cs typeface="+mn-cs"/>
              </a:rPr>
              <a:t>·  AI finds patterns/structure</a:t>
            </a:r>
          </a:p>
          <a:p>
            <a:r>
              <a:rPr lang="en-US" sz="1200" kern="1200" dirty="0" smtClean="0">
                <a:solidFill>
                  <a:schemeClr val="tx1"/>
                </a:solidFill>
                <a:latin typeface="+mn-lt"/>
                <a:ea typeface="+mn-ea"/>
                <a:cs typeface="+mn-cs"/>
              </a:rPr>
              <a:t>·  Examples:</a:t>
            </a:r>
          </a:p>
          <a:p>
            <a:pPr lvl="0"/>
            <a:r>
              <a:rPr lang="en-US" sz="1200" kern="1200" dirty="0" smtClean="0">
                <a:solidFill>
                  <a:schemeClr val="tx1"/>
                </a:solidFill>
                <a:latin typeface="+mn-lt"/>
                <a:ea typeface="+mn-ea"/>
                <a:cs typeface="+mn-cs"/>
              </a:rPr>
              <a:t>Customer segmentation (K-Means)</a:t>
            </a:r>
          </a:p>
          <a:p>
            <a:pPr lvl="0"/>
            <a:r>
              <a:rPr lang="en-US" sz="1200" kern="1200" dirty="0" smtClean="0">
                <a:solidFill>
                  <a:schemeClr val="tx1"/>
                </a:solidFill>
                <a:latin typeface="+mn-lt"/>
                <a:ea typeface="+mn-ea"/>
                <a:cs typeface="+mn-cs"/>
              </a:rPr>
              <a:t>Market basket analysis (</a:t>
            </a:r>
            <a:r>
              <a:rPr lang="en-US" sz="1200" kern="1200" dirty="0" err="1" smtClean="0">
                <a:solidFill>
                  <a:schemeClr val="tx1"/>
                </a:solidFill>
                <a:latin typeface="+mn-lt"/>
                <a:ea typeface="+mn-ea"/>
                <a:cs typeface="+mn-cs"/>
              </a:rPr>
              <a:t>Apriori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Algorithms:</a:t>
            </a:r>
          </a:p>
          <a:p>
            <a:pPr lvl="0"/>
            <a:r>
              <a:rPr lang="en-US" sz="1200" kern="1200" dirty="0" smtClean="0">
                <a:solidFill>
                  <a:schemeClr val="tx1"/>
                </a:solidFill>
                <a:latin typeface="+mn-lt"/>
                <a:ea typeface="+mn-ea"/>
                <a:cs typeface="+mn-cs"/>
              </a:rPr>
              <a:t>Clustering: K-Means, DBSCAN</a:t>
            </a:r>
          </a:p>
          <a:p>
            <a:pPr lvl="0"/>
            <a:r>
              <a:rPr lang="en-US" sz="1200" kern="1200" dirty="0" smtClean="0">
                <a:solidFill>
                  <a:schemeClr val="tx1"/>
                </a:solidFill>
                <a:latin typeface="+mn-lt"/>
                <a:ea typeface="+mn-ea"/>
                <a:cs typeface="+mn-cs"/>
              </a:rPr>
              <a:t>Dimensionality Reduction: PCA, t-SNE</a:t>
            </a:r>
          </a:p>
          <a:p>
            <a:r>
              <a:rPr lang="en-US" sz="1200" b="1" kern="1200" dirty="0" smtClean="0">
                <a:solidFill>
                  <a:schemeClr val="tx1"/>
                </a:solidFill>
                <a:latin typeface="+mn-lt"/>
                <a:ea typeface="+mn-ea"/>
                <a:cs typeface="+mn-cs"/>
              </a:rPr>
              <a:t>C. Reinforcement Learning</a:t>
            </a:r>
          </a:p>
          <a:p>
            <a:pPr lvl="0"/>
            <a:r>
              <a:rPr lang="en-US" sz="1200" kern="1200" dirty="0" smtClean="0">
                <a:solidFill>
                  <a:schemeClr val="tx1"/>
                </a:solidFill>
                <a:latin typeface="+mn-lt"/>
                <a:ea typeface="+mn-ea"/>
                <a:cs typeface="+mn-cs"/>
              </a:rPr>
              <a:t>AI learns by trial and error with rewards &amp; penalties.</a:t>
            </a:r>
          </a:p>
          <a:p>
            <a:pPr lvl="0"/>
            <a:r>
              <a:rPr lang="en-US" sz="1200" kern="1200" dirty="0" smtClean="0">
                <a:solidFill>
                  <a:schemeClr val="tx1"/>
                </a:solidFill>
                <a:latin typeface="+mn-lt"/>
                <a:ea typeface="+mn-ea"/>
                <a:cs typeface="+mn-cs"/>
              </a:rPr>
              <a:t>Examples:</a:t>
            </a:r>
          </a:p>
          <a:p>
            <a:pPr lvl="1"/>
            <a:r>
              <a:rPr lang="en-US" sz="1200" kern="1200" dirty="0" smtClean="0">
                <a:solidFill>
                  <a:schemeClr val="tx1"/>
                </a:solidFill>
                <a:latin typeface="+mn-lt"/>
                <a:ea typeface="+mn-ea"/>
                <a:cs typeface="+mn-cs"/>
              </a:rPr>
              <a:t>Self-driving cars</a:t>
            </a:r>
          </a:p>
          <a:p>
            <a:pPr lvl="1"/>
            <a:r>
              <a:rPr lang="en-US" sz="1200" kern="1200" dirty="0" smtClean="0">
                <a:solidFill>
                  <a:schemeClr val="tx1"/>
                </a:solidFill>
                <a:latin typeface="+mn-lt"/>
                <a:ea typeface="+mn-ea"/>
                <a:cs typeface="+mn-cs"/>
              </a:rPr>
              <a:t>Game-playing bots (Chess, Go, Atari)</a:t>
            </a:r>
          </a:p>
          <a:p>
            <a:r>
              <a:rPr lang="en-US" sz="1200" kern="1200" dirty="0" smtClean="0">
                <a:solidFill>
                  <a:schemeClr val="tx1"/>
                </a:solidFill>
                <a:latin typeface="+mn-lt"/>
                <a:ea typeface="+mn-ea"/>
                <a:cs typeface="+mn-cs"/>
              </a:rPr>
              <a:t>·  Agent interacts with environment</a:t>
            </a:r>
          </a:p>
          <a:p>
            <a:r>
              <a:rPr lang="en-US" sz="1200" kern="1200" dirty="0" smtClean="0">
                <a:solidFill>
                  <a:schemeClr val="tx1"/>
                </a:solidFill>
                <a:latin typeface="+mn-lt"/>
                <a:ea typeface="+mn-ea"/>
                <a:cs typeface="+mn-cs"/>
              </a:rPr>
              <a:t>·  Receives rewards/penalties for actions</a:t>
            </a:r>
          </a:p>
          <a:p>
            <a:r>
              <a:rPr lang="en-US" sz="1200" kern="1200" dirty="0" smtClean="0">
                <a:solidFill>
                  <a:schemeClr val="tx1"/>
                </a:solidFill>
                <a:latin typeface="+mn-lt"/>
                <a:ea typeface="+mn-ea"/>
                <a:cs typeface="+mn-cs"/>
              </a:rPr>
              <a:t>·  Examples:</a:t>
            </a:r>
          </a:p>
          <a:p>
            <a:pPr lvl="0"/>
            <a:r>
              <a:rPr lang="en-US" sz="1200" kern="1200" dirty="0" smtClean="0">
                <a:solidFill>
                  <a:schemeClr val="tx1"/>
                </a:solidFill>
                <a:latin typeface="+mn-lt"/>
                <a:ea typeface="+mn-ea"/>
                <a:cs typeface="+mn-cs"/>
              </a:rPr>
              <a:t>Self-driving cars</a:t>
            </a:r>
          </a:p>
          <a:p>
            <a:pPr lvl="0"/>
            <a:r>
              <a:rPr lang="en-US" sz="1200" kern="1200" dirty="0" smtClean="0">
                <a:solidFill>
                  <a:schemeClr val="tx1"/>
                </a:solidFill>
                <a:latin typeface="+mn-lt"/>
                <a:ea typeface="+mn-ea"/>
                <a:cs typeface="+mn-cs"/>
              </a:rPr>
              <a:t>Game-playing bots</a:t>
            </a:r>
          </a:p>
          <a:p>
            <a:r>
              <a:rPr lang="en-US" sz="1200" kern="1200" dirty="0" smtClean="0">
                <a:solidFill>
                  <a:schemeClr val="tx1"/>
                </a:solidFill>
                <a:latin typeface="+mn-lt"/>
                <a:ea typeface="+mn-ea"/>
                <a:cs typeface="+mn-cs"/>
              </a:rPr>
              <a:t>·  Key elements:</a:t>
            </a:r>
          </a:p>
          <a:p>
            <a:pPr lvl="0"/>
            <a:r>
              <a:rPr lang="en-US" sz="1200" kern="1200" dirty="0" smtClean="0">
                <a:solidFill>
                  <a:schemeClr val="tx1"/>
                </a:solidFill>
                <a:latin typeface="+mn-lt"/>
                <a:ea typeface="+mn-ea"/>
                <a:cs typeface="+mn-cs"/>
              </a:rPr>
              <a:t>Agent</a:t>
            </a:r>
          </a:p>
          <a:p>
            <a:pPr lvl="0"/>
            <a:r>
              <a:rPr lang="en-US" sz="1200" kern="1200" dirty="0" smtClean="0">
                <a:solidFill>
                  <a:schemeClr val="tx1"/>
                </a:solidFill>
                <a:latin typeface="+mn-lt"/>
                <a:ea typeface="+mn-ea"/>
                <a:cs typeface="+mn-cs"/>
              </a:rPr>
              <a:t>Environment</a:t>
            </a:r>
          </a:p>
          <a:p>
            <a:pPr lvl="0"/>
            <a:r>
              <a:rPr lang="en-US" sz="1200" kern="1200" dirty="0" smtClean="0">
                <a:solidFill>
                  <a:schemeClr val="tx1"/>
                </a:solidFill>
                <a:latin typeface="+mn-lt"/>
                <a:ea typeface="+mn-ea"/>
                <a:cs typeface="+mn-cs"/>
              </a:rPr>
              <a:t>Reward function</a:t>
            </a:r>
          </a:p>
          <a:p>
            <a:pPr lvl="0"/>
            <a:r>
              <a:rPr lang="en-US" sz="1200" kern="1200" dirty="0" smtClean="0">
                <a:solidFill>
                  <a:schemeClr val="tx1"/>
                </a:solidFill>
                <a:latin typeface="+mn-lt"/>
                <a:ea typeface="+mn-ea"/>
                <a:cs typeface="+mn-cs"/>
              </a:rPr>
              <a:t>Policy (mapping states to actions)</a:t>
            </a:r>
          </a:p>
          <a:p>
            <a:endParaRPr lang="en-US" dirty="0"/>
          </a:p>
        </p:txBody>
      </p:sp>
      <p:sp>
        <p:nvSpPr>
          <p:cNvPr id="4" name="Slide Number Placeholder 3"/>
          <p:cNvSpPr>
            <a:spLocks noGrp="1"/>
          </p:cNvSpPr>
          <p:nvPr>
            <p:ph type="sldNum" sz="quarter" idx="10"/>
          </p:nvPr>
        </p:nvSpPr>
        <p:spPr/>
        <p:txBody>
          <a:bodyPr/>
          <a:lstStyle/>
          <a:p>
            <a:fld id="{F940F621-8DEE-41E0-89D0-DDE019A0F753}" type="slidenum">
              <a:rPr lang="en-IN" smtClean="0"/>
              <a:pPr/>
              <a:t>11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98B03F-EB71-410D-A9C3-2D2AC60C84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E77EC6C-FF8E-4AAE-B6E8-226BD551F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B6A6717-B0C0-44C1-A7AA-8C117B3E922B}"/>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8ECE5E5D-80C9-46B8-B697-9A54A575C7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5041BB-7A72-43E2-9893-1FF9F3694FD1}"/>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3931386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6CB62-DE42-49E8-BA74-67778CC92E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B6D53F0-4002-468C-A76A-D5B2444BF62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E949F17-23EF-4437-9DAC-2E8D15EF1986}"/>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D723A19B-6D9A-433C-B5EF-B8E2C7921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CD71ADC-190F-451D-9E92-EC6F2D559A0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179092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5051EC9-B24C-4BC9-82E4-0B3B7C3CE5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CB198D9-BA81-4EAE-AFB9-D4959FA4F46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9EE91E6-EDA5-4866-AE21-838EE23C096D}"/>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DCC1A2FF-A882-4128-94DB-655A820AE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A3BF748-DD2E-44B3-8F36-441D6726E5A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2128132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9B5551-51AF-4DDB-B83F-67EF2048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68FF0E7-6F29-41A1-9A79-467FE0B860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1B19DA6-7E4C-4D81-87A3-3E9AB00DCA9D}"/>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285352FA-B019-45A0-B5B3-429DA0C7A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A7ABD4C-CCFF-4EA8-B0D9-78E1EE447A8E}"/>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4257958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86797-CD77-463D-B20B-E31409F430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173734E-B29A-41DF-966C-F6F9807EC3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F37AC8D4-16DF-418A-B561-315CFB7D198A}"/>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B8ED482F-CD8A-417A-9180-C3CB13EB54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F88BC6B-2238-4F42-8A20-2BBF6D86A4F2}"/>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2335712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B2E1D6-8F5E-4D5E-8590-DDF4F314B3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49BD5BF-F646-45A0-9D45-839B57ECDE79}"/>
              </a:ext>
            </a:extLst>
          </p:cNvPr>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DC1CB740-2940-49DF-A4ED-1A3FCD5512C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4705D94-BE73-455C-9FC9-0E9D94662234}"/>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6" name="Footer Placeholder 5">
            <a:extLst>
              <a:ext uri="{FF2B5EF4-FFF2-40B4-BE49-F238E27FC236}">
                <a16:creationId xmlns:a16="http://schemas.microsoft.com/office/drawing/2014/main" xmlns="" id="{88A971C2-0268-4127-8441-E825F0BC0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F998E0-5F09-4DB4-8AF6-93C73343311B}"/>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188567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2542A6-5CDE-4103-878C-3FD05FDC8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4FB54EB-FD62-4AD1-A7BA-94BF3A00A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D17967F-F563-4822-B8C7-F9531DF5B0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CA9A81E-D741-4C20-AF41-834F0764ED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6AE94A0-45ED-473B-A985-354EA7DDFEC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D646A99-4B06-40C6-BC1F-6DCF5051CE3B}"/>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8" name="Footer Placeholder 7">
            <a:extLst>
              <a:ext uri="{FF2B5EF4-FFF2-40B4-BE49-F238E27FC236}">
                <a16:creationId xmlns:a16="http://schemas.microsoft.com/office/drawing/2014/main" xmlns="" id="{5F149601-28C7-46D3-98E9-C01731F34E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0211C91-D0F4-43AB-A65B-B3A4A6CC3951}"/>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2948543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7DC96D-9259-4193-AA29-9C555513A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4399C55-D785-4815-844F-10552A8B0A52}"/>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4" name="Footer Placeholder 3">
            <a:extLst>
              <a:ext uri="{FF2B5EF4-FFF2-40B4-BE49-F238E27FC236}">
                <a16:creationId xmlns:a16="http://schemas.microsoft.com/office/drawing/2014/main" xmlns="" id="{9F5A0546-62B4-4A71-945D-0CDDF00BE0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4D1FA51-7F1E-4675-A594-ED6AE654CFEE}"/>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1123258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064601B-CDAA-417C-896A-3EBBF83595CB}"/>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3" name="Footer Placeholder 2">
            <a:extLst>
              <a:ext uri="{FF2B5EF4-FFF2-40B4-BE49-F238E27FC236}">
                <a16:creationId xmlns:a16="http://schemas.microsoft.com/office/drawing/2014/main" xmlns="" id="{1291B993-D7C5-4B2F-978A-53C1EAAC53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FAB1606-B9AC-4E4C-BDB5-EFB17BF6D109}"/>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3857612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1716A5-B55C-4E0A-8E80-86F8981F7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7DB415D-BD3B-4BF1-8702-ACB73F739D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2A1B6E5-8961-47C3-82F6-84F820986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6E15EFA-9CDB-407E-A02C-559361022255}"/>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6" name="Footer Placeholder 5">
            <a:extLst>
              <a:ext uri="{FF2B5EF4-FFF2-40B4-BE49-F238E27FC236}">
                <a16:creationId xmlns:a16="http://schemas.microsoft.com/office/drawing/2014/main" xmlns="" id="{41583BD7-A3AB-4146-B913-49E0021E1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3FEE8AB-4161-4B83-B736-16A17329CC27}"/>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199152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F0B64-16D0-4DD1-B453-AF6665549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DC15406-DEC9-4387-8D9E-76AD25AAB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C3FE20B-13AB-4D94-A3C2-7925ACFD08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6CD83F7-4D58-48EE-854B-BBCAA06750AF}"/>
              </a:ext>
            </a:extLst>
          </p:cNvPr>
          <p:cNvSpPr>
            <a:spLocks noGrp="1"/>
          </p:cNvSpPr>
          <p:nvPr>
            <p:ph type="dt" sz="half" idx="10"/>
          </p:nvPr>
        </p:nvSpPr>
        <p:spPr/>
        <p:txBody>
          <a:bodyPr/>
          <a:lstStyle/>
          <a:p>
            <a:fld id="{4630115F-65E7-4948-BBBD-A84F05213A84}" type="datetimeFigureOut">
              <a:rPr lang="en-US" smtClean="0"/>
              <a:pPr/>
              <a:t>8/25/2025</a:t>
            </a:fld>
            <a:endParaRPr lang="en-US"/>
          </a:p>
        </p:txBody>
      </p:sp>
      <p:sp>
        <p:nvSpPr>
          <p:cNvPr id="6" name="Footer Placeholder 5">
            <a:extLst>
              <a:ext uri="{FF2B5EF4-FFF2-40B4-BE49-F238E27FC236}">
                <a16:creationId xmlns:a16="http://schemas.microsoft.com/office/drawing/2014/main" xmlns="" id="{1C89F3C9-528D-4723-9868-C8EC2755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D91BBCA-FD3A-4E60-8E98-F1C2B61934C8}"/>
              </a:ext>
            </a:extLst>
          </p:cNvPr>
          <p:cNvSpPr>
            <a:spLocks noGrp="1"/>
          </p:cNvSpPr>
          <p:nvPr>
            <p:ph type="sldNum" sz="quarter" idx="12"/>
          </p:nvPr>
        </p:nvSpPr>
        <p:spPr/>
        <p:txBody>
          <a:body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1287491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7E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60809AC-7EC4-49E0-990C-A6C64F487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394B1242-C231-4EEF-BCE9-DA025AF022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9B75FF5F-AE2C-4B42-B0CC-0596B671F5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30115F-65E7-4948-BBBD-A84F05213A84}" type="datetimeFigureOut">
              <a:rPr lang="en-US" smtClean="0"/>
              <a:pPr/>
              <a:t>8/25/2025</a:t>
            </a:fld>
            <a:endParaRPr lang="en-US"/>
          </a:p>
        </p:txBody>
      </p:sp>
      <p:sp>
        <p:nvSpPr>
          <p:cNvPr id="5" name="Footer Placeholder 4">
            <a:extLst>
              <a:ext uri="{FF2B5EF4-FFF2-40B4-BE49-F238E27FC236}">
                <a16:creationId xmlns:a16="http://schemas.microsoft.com/office/drawing/2014/main" xmlns="" id="{175D5724-EF5C-4A01-9DE7-01578DB37C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3A064B1-DC35-4C35-A879-FEE290790C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01DDA6-1DBC-4F4A-8EE5-258398DC1DCD}" type="slidenum">
              <a:rPr lang="en-US" smtClean="0"/>
              <a:pPr/>
              <a:t>‹#›</a:t>
            </a:fld>
            <a:endParaRPr lang="en-US"/>
          </a:p>
        </p:txBody>
      </p:sp>
    </p:spTree>
    <p:extLst>
      <p:ext uri="{BB962C8B-B14F-4D97-AF65-F5344CB8AC3E}">
        <p14:creationId xmlns="" xmlns:p14="http://schemas.microsoft.com/office/powerpoint/2010/main" val="71101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media" Target="../media/media3.mp4"/></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video" Target="NULL" TargetMode="External"/><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think/topics/ai-orchestration" TargetMode="External"/><Relationship Id="rId2" Type="http://schemas.openxmlformats.org/officeDocument/2006/relationships/hyperlink" Target="https://www.ibm.com/think/artificial-intelligence"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I FRONT PAGE'.jpeg"/>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 xmlns:p14="http://schemas.microsoft.com/office/powerpoint/2010/main" val="669643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hine-Learning-Model.jpg"/>
          <p:cNvPicPr>
            <a:picLocks noChangeAspect="1"/>
          </p:cNvPicPr>
          <p:nvPr/>
        </p:nvPicPr>
        <p:blipFill>
          <a:blip r:embed="rId3"/>
          <a:stretch>
            <a:fillRect/>
          </a:stretch>
        </p:blipFill>
        <p:spPr>
          <a:xfrm>
            <a:off x="0" y="0"/>
            <a:ext cx="12192000" cy="6858000"/>
          </a:xfrm>
          <a:prstGeom prst="rect">
            <a:avLst/>
          </a:prstGeom>
        </p:spPr>
      </p:pic>
      <p:sp>
        <p:nvSpPr>
          <p:cNvPr id="3" name="Rectangle 2"/>
          <p:cNvSpPr/>
          <p:nvPr/>
        </p:nvSpPr>
        <p:spPr>
          <a:xfrm>
            <a:off x="11087100" y="251460"/>
            <a:ext cx="960120" cy="731520"/>
          </a:xfrm>
          <a:prstGeom prst="rect">
            <a:avLst/>
          </a:prstGeom>
          <a:solidFill>
            <a:schemeClr val="accent5">
              <a:lumMod val="40000"/>
              <a:lumOff val="60000"/>
            </a:schemeClr>
          </a:solidFill>
          <a:ln>
            <a:solidFill>
              <a:schemeClr val="accent5">
                <a:lumMod val="40000"/>
                <a:lumOff val="60000"/>
              </a:schemeClr>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chine-learning.jpg"/>
          <p:cNvPicPr>
            <a:picLocks noChangeAspect="1"/>
          </p:cNvPicPr>
          <p:nvPr/>
        </p:nvPicPr>
        <p:blipFill>
          <a:blip r:embed="rId3"/>
          <a:stretch>
            <a:fillRect/>
          </a:stretch>
        </p:blipFill>
        <p:spPr>
          <a:xfrm>
            <a:off x="603115" y="0"/>
            <a:ext cx="10953346" cy="6858000"/>
          </a:xfrm>
          <a:prstGeom prst="rect">
            <a:avLst/>
          </a:prstGeom>
        </p:spPr>
      </p:pic>
    </p:spTree>
  </p:cSld>
  <p:clrMapOvr>
    <a:masterClrMapping/>
  </p:clrMapOvr>
  <p:transition>
    <p:wipe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1"/>
            <a:ext cx="5758774" cy="4066163"/>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887183" y="0"/>
            <a:ext cx="5304817" cy="404670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379156" y="3891065"/>
            <a:ext cx="7037218" cy="2966936"/>
          </a:xfrm>
          <a:prstGeom prst="rect">
            <a:avLst/>
          </a:prstGeom>
          <a:noFill/>
          <a:ln w="9525">
            <a:noFill/>
            <a:miter lim="800000"/>
            <a:headEnd/>
            <a:tailEnd/>
          </a:ln>
          <a:effectLst/>
        </p:spPr>
      </p:pic>
      <p:sp>
        <p:nvSpPr>
          <p:cNvPr id="5" name="Rectangle 4"/>
          <p:cNvSpPr/>
          <p:nvPr/>
        </p:nvSpPr>
        <p:spPr>
          <a:xfrm>
            <a:off x="4468969" y="4031087"/>
            <a:ext cx="4095482" cy="412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96248" y="4443211"/>
            <a:ext cx="3039414" cy="154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44721" y="1751527"/>
            <a:ext cx="2189409" cy="515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27301" y="2150772"/>
            <a:ext cx="1545465" cy="3606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at-is-Deep-Learning.jpg"/>
          <p:cNvPicPr>
            <a:picLocks noChangeAspect="1"/>
          </p:cNvPicPr>
          <p:nvPr/>
        </p:nvPicPr>
        <p:blipFill>
          <a:blip r:embed="rId3"/>
          <a:stretch>
            <a:fillRect/>
          </a:stretch>
        </p:blipFill>
        <p:spPr>
          <a:xfrm>
            <a:off x="4961106" y="3247066"/>
            <a:ext cx="7230894" cy="3610933"/>
          </a:xfrm>
          <a:prstGeom prst="rect">
            <a:avLst/>
          </a:prstGeom>
        </p:spPr>
      </p:pic>
      <p:pic>
        <p:nvPicPr>
          <p:cNvPr id="4" name="Picture 3" descr="_What-is-Deep-Learning_1.jpg"/>
          <p:cNvPicPr>
            <a:picLocks noChangeAspect="1"/>
          </p:cNvPicPr>
          <p:nvPr/>
        </p:nvPicPr>
        <p:blipFill>
          <a:blip r:embed="rId4"/>
          <a:stretch>
            <a:fillRect/>
          </a:stretch>
        </p:blipFill>
        <p:spPr>
          <a:xfrm>
            <a:off x="0" y="0"/>
            <a:ext cx="7256834" cy="3637488"/>
          </a:xfrm>
          <a:prstGeom prst="rect">
            <a:avLst/>
          </a:prstGeom>
        </p:spPr>
      </p:pic>
    </p:spTree>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orizontal Scroll 2"/>
          <p:cNvSpPr/>
          <p:nvPr/>
        </p:nvSpPr>
        <p:spPr>
          <a:xfrm>
            <a:off x="0" y="-137160"/>
            <a:ext cx="12192000" cy="1223010"/>
          </a:xfrm>
          <a:prstGeom prst="horizontalScroll">
            <a:avLst/>
          </a:prstGeom>
          <a:solidFill>
            <a:srgbClr val="34C1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t>HOW  DOES NEURAL NETWORK WORKS?</a:t>
            </a:r>
            <a:endParaRPr lang="en-US" sz="4400" b="1" dirty="0"/>
          </a:p>
        </p:txBody>
      </p:sp>
      <p:pic>
        <p:nvPicPr>
          <p:cNvPr id="4" name="Picture 3" descr="neural-network-process.jpg"/>
          <p:cNvPicPr>
            <a:picLocks noChangeAspect="1"/>
          </p:cNvPicPr>
          <p:nvPr/>
        </p:nvPicPr>
        <p:blipFill>
          <a:blip r:embed="rId3"/>
          <a:stretch>
            <a:fillRect/>
          </a:stretch>
        </p:blipFill>
        <p:spPr>
          <a:xfrm>
            <a:off x="0" y="972766"/>
            <a:ext cx="12192000" cy="5885234"/>
          </a:xfrm>
          <a:prstGeom prst="rect">
            <a:avLst/>
          </a:prstGeom>
        </p:spPr>
      </p:pic>
    </p:spTree>
  </p:cSld>
  <p:clrMapOvr>
    <a:masterClrMapping/>
  </p:clrMapOvr>
  <p:transition>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489_2024_5466_Fig11_HTML.png"/>
          <p:cNvPicPr>
            <a:picLocks noChangeAspect="1"/>
          </p:cNvPicPr>
          <p:nvPr/>
        </p:nvPicPr>
        <p:blipFill>
          <a:blip r:embed="rId3"/>
          <a:stretch>
            <a:fillRect/>
          </a:stretch>
        </p:blipFill>
        <p:spPr>
          <a:xfrm>
            <a:off x="137160" y="0"/>
            <a:ext cx="1191006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39151"/>
            <a:ext cx="7046215"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smtClean="0">
                <a:ln/>
                <a:solidFill>
                  <a:schemeClr val="accent3"/>
                </a:solidFill>
                <a:effectLst/>
              </a:rPr>
              <a:t>10. AI IN ARTIFICIAL CREATIVITY</a:t>
            </a:r>
            <a:endParaRPr lang="en-IN" sz="4000" b="1" cap="none" spc="0" dirty="0">
              <a:ln/>
              <a:solidFill>
                <a:schemeClr val="accent3"/>
              </a:solidFill>
              <a:effectLst/>
            </a:endParaRPr>
          </a:p>
        </p:txBody>
      </p:sp>
      <p:sp>
        <p:nvSpPr>
          <p:cNvPr id="6" name="Rectangle 5"/>
          <p:cNvSpPr/>
          <p:nvPr/>
        </p:nvSpPr>
        <p:spPr>
          <a:xfrm>
            <a:off x="2535555" y="883118"/>
            <a:ext cx="2571017" cy="2400657"/>
          </a:xfrm>
          <a:prstGeom prst="rect">
            <a:avLst/>
          </a:prstGeom>
        </p:spPr>
        <p:txBody>
          <a:bodyPr wrap="square">
            <a:spAutoFit/>
          </a:bodyPr>
          <a:lstStyle/>
          <a:p>
            <a:pPr algn="ctr"/>
            <a:r>
              <a:rPr lang="en-US" sz="2400" dirty="0" err="1" smtClean="0">
                <a:solidFill>
                  <a:schemeClr val="accent1">
                    <a:lumMod val="50000"/>
                  </a:schemeClr>
                </a:solidFill>
                <a:effectLst>
                  <a:outerShdw blurRad="38100" dist="38100" dir="2700000" algn="tl">
                    <a:srgbClr val="000000">
                      <a:alpha val="43137"/>
                    </a:srgbClr>
                  </a:outerShdw>
                </a:effectLst>
              </a:rPr>
              <a:t>MuseNet</a:t>
            </a:r>
            <a:endParaRPr lang="en-US" sz="2400" dirty="0" smtClean="0">
              <a:solidFill>
                <a:schemeClr val="accent1">
                  <a:lumMod val="50000"/>
                </a:schemeClr>
              </a:solidFill>
              <a:effectLst>
                <a:outerShdw blurRad="38100" dist="38100" dir="2700000" algn="tl">
                  <a:srgbClr val="000000">
                    <a:alpha val="43137"/>
                  </a:srgbClr>
                </a:outerShdw>
              </a:effectLst>
            </a:endParaRPr>
          </a:p>
          <a:p>
            <a:pPr algn="ctr"/>
            <a:endParaRPr lang="en-US" dirty="0" smtClean="0"/>
          </a:p>
          <a:p>
            <a:pPr algn="ctr"/>
            <a:r>
              <a:rPr lang="en-US" dirty="0" err="1" smtClean="0">
                <a:solidFill>
                  <a:schemeClr val="accent1">
                    <a:lumMod val="50000"/>
                  </a:schemeClr>
                </a:solidFill>
              </a:rPr>
              <a:t>MuseNet</a:t>
            </a:r>
            <a:r>
              <a:rPr lang="en-US" dirty="0" smtClean="0">
                <a:solidFill>
                  <a:schemeClr val="accent1">
                    <a:lumMod val="50000"/>
                  </a:schemeClr>
                </a:solidFill>
              </a:rPr>
              <a:t>, a deep neural network that can generate 4- minute musical compositions with 10 different instruments.</a:t>
            </a:r>
            <a:endParaRPr lang="en-IN" dirty="0">
              <a:solidFill>
                <a:schemeClr val="accent1">
                  <a:lumMod val="50000"/>
                </a:schemeClr>
              </a:solidFill>
            </a:endParaRPr>
          </a:p>
        </p:txBody>
      </p:sp>
      <p:sp>
        <p:nvSpPr>
          <p:cNvPr id="8" name="Rectangle 7"/>
          <p:cNvSpPr/>
          <p:nvPr/>
        </p:nvSpPr>
        <p:spPr>
          <a:xfrm>
            <a:off x="5672684" y="1062814"/>
            <a:ext cx="3044596" cy="1846659"/>
          </a:xfrm>
          <a:prstGeom prst="rect">
            <a:avLst/>
          </a:prstGeom>
        </p:spPr>
        <p:txBody>
          <a:bodyPr wrap="square">
            <a:spAutoFit/>
          </a:bodyPr>
          <a:lstStyle/>
          <a:p>
            <a:pPr algn="ctr"/>
            <a:r>
              <a:rPr lang="en-US" sz="2400" dirty="0" smtClean="0">
                <a:solidFill>
                  <a:schemeClr val="accent1">
                    <a:lumMod val="50000"/>
                  </a:schemeClr>
                </a:solidFill>
                <a:effectLst>
                  <a:outerShdw blurRad="38100" dist="38100" dir="2700000" algn="tl">
                    <a:srgbClr val="000000">
                      <a:alpha val="43137"/>
                    </a:srgbClr>
                  </a:outerShdw>
                </a:effectLst>
              </a:rPr>
              <a:t>Wordsmith</a:t>
            </a:r>
          </a:p>
          <a:p>
            <a:pPr algn="ctr"/>
            <a:endParaRPr lang="en-US" dirty="0" smtClean="0">
              <a:solidFill>
                <a:schemeClr val="accent1">
                  <a:lumMod val="50000"/>
                </a:schemeClr>
              </a:solidFill>
            </a:endParaRPr>
          </a:p>
          <a:p>
            <a:pPr algn="ctr"/>
            <a:r>
              <a:rPr lang="en-US" dirty="0" smtClean="0">
                <a:solidFill>
                  <a:schemeClr val="accent1">
                    <a:lumMod val="50000"/>
                  </a:schemeClr>
                </a:solidFill>
              </a:rPr>
              <a:t>Wordsmith is an AI- powered tool that produces written analytics by transforming the given data</a:t>
            </a:r>
            <a:r>
              <a:rPr lang="en-US" dirty="0" smtClean="0"/>
              <a:t>.</a:t>
            </a:r>
            <a:endParaRPr lang="en-US" dirty="0"/>
          </a:p>
        </p:txBody>
      </p:sp>
      <p:pic>
        <p:nvPicPr>
          <p:cNvPr id="10" name="Picture 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92052" y="1026821"/>
            <a:ext cx="2255140" cy="2266850"/>
          </a:xfrm>
          <a:prstGeom prst="rect">
            <a:avLst/>
          </a:prstGeom>
          <a:ln>
            <a:noFill/>
          </a:ln>
          <a:effectLst>
            <a:outerShdw blurRad="190500" algn="tl" rotWithShape="0">
              <a:srgbClr val="000000">
                <a:alpha val="70000"/>
              </a:srgbClr>
            </a:outerShdw>
          </a:effectLst>
        </p:spPr>
      </p:pic>
      <p:sp>
        <p:nvSpPr>
          <p:cNvPr id="12" name="Rectangle 11"/>
          <p:cNvSpPr/>
          <p:nvPr/>
        </p:nvSpPr>
        <p:spPr>
          <a:xfrm>
            <a:off x="6836899" y="3856823"/>
            <a:ext cx="4956806"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9. AI IN SOCIAL MEDIA</a:t>
            </a:r>
            <a:endParaRPr lang="en-IN" sz="4000" b="1" dirty="0">
              <a:ln/>
              <a:solidFill>
                <a:schemeClr val="accent3"/>
              </a:solidFill>
            </a:endParaRPr>
          </a:p>
        </p:txBody>
      </p:sp>
      <p:pic>
        <p:nvPicPr>
          <p:cNvPr id="13" name="vlc-record-2019-10-22-22h38m54s-vlc-record-2019-10-22-22h12m12s-y2mate.com - top_10_applications_of_artificial_intelligence_artificial_intelligence_applications_edureka_Y46zXHvUB1s_1080p.mp4-.mp4-">
            <a:hlinkClick r:id="" action="ppaction://media"/>
          </p:cNvPr>
          <p:cNvPicPr>
            <a:picLocks noChangeAspect="1"/>
          </p:cNvPicPr>
          <p:nvPr>
            <a:videoFile r:link="rId1"/>
            <p:extLst>
              <p:ext uri="{DAA4B4D4-6D71-4841-9C94-3DE7FCFB9230}">
                <p14:media xmlns="" xmlns:p14="http://schemas.microsoft.com/office/powerpoint/2010/main" r:embed=""/>
              </p:ext>
            </p:extLst>
          </p:nvPr>
        </p:nvPicPr>
        <p:blipFill rotWithShape="1">
          <a:blip r:embed="rId5" cstate="print"/>
          <a:srcRect l="29502" t="26734" r="27115" b="17016"/>
          <a:stretch/>
        </p:blipFill>
        <p:spPr>
          <a:xfrm>
            <a:off x="4511615" y="5122069"/>
            <a:ext cx="2314575" cy="1735931"/>
          </a:xfrm>
          <a:prstGeom prst="rect">
            <a:avLst/>
          </a:prstGeom>
        </p:spPr>
      </p:pic>
      <p:sp>
        <p:nvSpPr>
          <p:cNvPr id="14" name="Rectangle 13"/>
          <p:cNvSpPr/>
          <p:nvPr/>
        </p:nvSpPr>
        <p:spPr>
          <a:xfrm>
            <a:off x="7437914" y="5252782"/>
            <a:ext cx="4430530" cy="1292662"/>
          </a:xfrm>
          <a:prstGeom prst="rect">
            <a:avLst/>
          </a:prstGeom>
        </p:spPr>
        <p:txBody>
          <a:bodyPr wrap="square">
            <a:spAutoFit/>
          </a:bodyPr>
          <a:lstStyle/>
          <a:p>
            <a:pPr algn="ctr"/>
            <a:r>
              <a:rPr lang="en-US" sz="2400" dirty="0" smtClean="0">
                <a:solidFill>
                  <a:schemeClr val="accent1">
                    <a:lumMod val="50000"/>
                  </a:schemeClr>
                </a:solidFill>
                <a:effectLst>
                  <a:outerShdw blurRad="38100" dist="38100" dir="2700000" algn="tl">
                    <a:srgbClr val="000000">
                      <a:alpha val="43137"/>
                    </a:srgbClr>
                  </a:outerShdw>
                </a:effectLst>
              </a:rPr>
              <a:t>Facebook </a:t>
            </a:r>
          </a:p>
          <a:p>
            <a:pPr algn="ctr"/>
            <a:r>
              <a:rPr lang="en-US" dirty="0" smtClean="0">
                <a:solidFill>
                  <a:schemeClr val="accent1">
                    <a:lumMod val="50000"/>
                  </a:schemeClr>
                </a:solidFill>
              </a:rPr>
              <a:t>Facial features, Machine Learning &amp; Deep Learning to detect facial features and tag your friends</a:t>
            </a:r>
          </a:p>
        </p:txBody>
      </p:sp>
    </p:spTree>
    <p:extLst>
      <p:ext uri="{BB962C8B-B14F-4D97-AF65-F5344CB8AC3E}">
        <p14:creationId xmlns="" xmlns:p14="http://schemas.microsoft.com/office/powerpoint/2010/main" val="29701545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mute="1">
                <p:cTn id="12" fill="hold" display="0">
                  <p:stCondLst>
                    <p:cond delay="indefinite"/>
                  </p:stCondLst>
                </p:cTn>
                <p:tgtEl>
                  <p:spTgt spid="1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889316"/>
            <a:ext cx="288163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2800" dirty="0" smtClean="0"/>
              <a:t>Google </a:t>
            </a:r>
            <a:r>
              <a:rPr lang="en-US" sz="2800" dirty="0"/>
              <a:t>Assistant</a:t>
            </a:r>
          </a:p>
        </p:txBody>
      </p:sp>
      <p:pic>
        <p:nvPicPr>
          <p:cNvPr id="3" name="vlc-record-2019-10-22-22h13m34s-y2mate.com - top_10_applications_of_artificial_intelligence_artificial_intelligence_applications_edureka_Y46zXHvUB1s_1080p.mp4-">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rotWithShape="1">
          <a:blip r:embed="rId5"/>
          <a:srcRect l="40391" t="26389" r="8359" b="11111"/>
          <a:stretch/>
        </p:blipFill>
        <p:spPr>
          <a:xfrm>
            <a:off x="1125416" y="2616772"/>
            <a:ext cx="4107158" cy="2194379"/>
          </a:xfrm>
          <a:prstGeom prst="rect">
            <a:avLst/>
          </a:prstGeom>
        </p:spPr>
      </p:pic>
      <p:sp>
        <p:nvSpPr>
          <p:cNvPr id="4" name="Rectangle 3"/>
          <p:cNvSpPr/>
          <p:nvPr/>
        </p:nvSpPr>
        <p:spPr>
          <a:xfrm>
            <a:off x="0" y="0"/>
            <a:ext cx="408220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8. AI IN CHATBOTS</a:t>
            </a:r>
            <a:endParaRPr lang="en-IN" sz="4000" b="1" dirty="0">
              <a:ln/>
              <a:solidFill>
                <a:schemeClr val="accent3"/>
              </a:solidFill>
            </a:endParaRPr>
          </a:p>
        </p:txBody>
      </p:sp>
      <p:sp>
        <p:nvSpPr>
          <p:cNvPr id="5" name="Rectangle 4"/>
          <p:cNvSpPr/>
          <p:nvPr/>
        </p:nvSpPr>
        <p:spPr>
          <a:xfrm>
            <a:off x="0" y="958754"/>
            <a:ext cx="2280817" cy="523220"/>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dirty="0" smtClean="0"/>
              <a:t> </a:t>
            </a:r>
            <a:r>
              <a:rPr lang="en-US" sz="2800" dirty="0"/>
              <a:t>Amazon A</a:t>
            </a:r>
            <a:r>
              <a:rPr lang="en-US" sz="2800" dirty="0" smtClean="0"/>
              <a:t>lexa</a:t>
            </a:r>
            <a:endParaRPr lang="en-US" sz="2800" dirty="0"/>
          </a:p>
        </p:txBody>
      </p:sp>
      <p:sp>
        <p:nvSpPr>
          <p:cNvPr id="7" name="TextBox 6"/>
          <p:cNvSpPr txBox="1"/>
          <p:nvPr/>
        </p:nvSpPr>
        <p:spPr>
          <a:xfrm>
            <a:off x="0" y="1583059"/>
            <a:ext cx="4947321" cy="1015663"/>
          </a:xfrm>
          <a:prstGeom prst="rect">
            <a:avLst/>
          </a:prstGeom>
          <a:noFill/>
        </p:spPr>
        <p:txBody>
          <a:bodyPr wrap="square" rtlCol="0">
            <a:spAutoFit/>
          </a:bodyPr>
          <a:lstStyle/>
          <a:p>
            <a:pPr algn="ctr"/>
            <a:r>
              <a:rPr lang="en-US" sz="2000" dirty="0" smtClean="0">
                <a:solidFill>
                  <a:srgbClr val="2F528F"/>
                </a:solidFill>
                <a:latin typeface="Tw Cen MT" panose="020B0602020104020603" pitchFamily="34" charset="0"/>
              </a:rPr>
              <a:t>The Amazon Echo is a device that uses speech recognition and NLP to perform an ever- growing range of tasks on command</a:t>
            </a:r>
            <a:endParaRPr lang="en-IN" sz="2000" dirty="0">
              <a:solidFill>
                <a:srgbClr val="2F528F"/>
              </a:solidFill>
              <a:latin typeface="Tw Cen MT" panose="020B0602020104020603" pitchFamily="34" charset="0"/>
            </a:endParaRPr>
          </a:p>
        </p:txBody>
      </p:sp>
      <p:sp>
        <p:nvSpPr>
          <p:cNvPr id="8" name="TextBox 7"/>
          <p:cNvSpPr txBox="1"/>
          <p:nvPr/>
        </p:nvSpPr>
        <p:spPr>
          <a:xfrm>
            <a:off x="0" y="5534561"/>
            <a:ext cx="5474832" cy="1323439"/>
          </a:xfrm>
          <a:prstGeom prst="rect">
            <a:avLst/>
          </a:prstGeom>
          <a:noFill/>
        </p:spPr>
        <p:txBody>
          <a:bodyPr wrap="square" rtlCol="0">
            <a:spAutoFit/>
          </a:bodyPr>
          <a:lstStyle/>
          <a:p>
            <a:pPr algn="ctr"/>
            <a:r>
              <a:rPr lang="en-US" sz="2000" dirty="0" smtClean="0">
                <a:solidFill>
                  <a:srgbClr val="2F528F"/>
                </a:solidFill>
                <a:latin typeface="Tw Cen MT" panose="020B0602020104020603" pitchFamily="34" charset="0"/>
              </a:rPr>
              <a:t>Google Assistant is designed to have conversations with you in order to complete tasks. It uses AI to process natural language and perform tasks like book appointments and make calls. </a:t>
            </a:r>
            <a:endParaRPr lang="en-IN" sz="2000" dirty="0">
              <a:solidFill>
                <a:srgbClr val="2F528F"/>
              </a:solidFill>
              <a:latin typeface="Tw Cen MT" panose="020B0602020104020603" pitchFamily="34" charset="0"/>
            </a:endParaRPr>
          </a:p>
        </p:txBody>
      </p:sp>
      <p:sp>
        <p:nvSpPr>
          <p:cNvPr id="9" name="Rectangle 8"/>
          <p:cNvSpPr/>
          <p:nvPr/>
        </p:nvSpPr>
        <p:spPr>
          <a:xfrm>
            <a:off x="5022167" y="0"/>
            <a:ext cx="7169833"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7. AI IN AUTONOMOUS VEHICLES</a:t>
            </a:r>
            <a:endParaRPr lang="en-IN" sz="4000" b="1" dirty="0">
              <a:ln/>
              <a:solidFill>
                <a:schemeClr val="accent3"/>
              </a:solidFill>
            </a:endParaRPr>
          </a:p>
        </p:txBody>
      </p:sp>
      <p:sp>
        <p:nvSpPr>
          <p:cNvPr id="10" name="Rectangle 9"/>
          <p:cNvSpPr/>
          <p:nvPr/>
        </p:nvSpPr>
        <p:spPr>
          <a:xfrm>
            <a:off x="7104184" y="1208486"/>
            <a:ext cx="4876800" cy="1292662"/>
          </a:xfrm>
          <a:prstGeom prst="rect">
            <a:avLst/>
          </a:prstGeom>
        </p:spPr>
        <p:txBody>
          <a:bodyPr wrap="square">
            <a:spAutoFit/>
          </a:bodyPr>
          <a:lstStyle/>
          <a:p>
            <a:pPr algn="ctr"/>
            <a:r>
              <a:rPr lang="en-US" sz="2400" dirty="0" err="1">
                <a:solidFill>
                  <a:schemeClr val="accent1">
                    <a:lumMod val="50000"/>
                  </a:schemeClr>
                </a:solidFill>
                <a:effectLst>
                  <a:outerShdw blurRad="38100" dist="38100" dir="2700000" algn="tl">
                    <a:srgbClr val="000000">
                      <a:alpha val="43137"/>
                    </a:srgbClr>
                  </a:outerShdw>
                </a:effectLst>
              </a:rPr>
              <a:t>Waymo</a:t>
            </a:r>
            <a:endParaRPr lang="en-US" sz="2400" dirty="0">
              <a:solidFill>
                <a:schemeClr val="accent1">
                  <a:lumMod val="50000"/>
                </a:schemeClr>
              </a:solidFill>
              <a:effectLst>
                <a:outerShdw blurRad="38100" dist="38100" dir="2700000" algn="tl">
                  <a:srgbClr val="000000">
                    <a:alpha val="43137"/>
                  </a:srgbClr>
                </a:outerShdw>
              </a:effectLst>
            </a:endParaRPr>
          </a:p>
          <a:p>
            <a:pPr algn="ctr"/>
            <a:r>
              <a:rPr lang="en-US" dirty="0" err="1">
                <a:solidFill>
                  <a:schemeClr val="accent1">
                    <a:lumMod val="50000"/>
                  </a:schemeClr>
                </a:solidFill>
              </a:rPr>
              <a:t>Waymos</a:t>
            </a:r>
            <a:r>
              <a:rPr lang="en-US" dirty="0">
                <a:solidFill>
                  <a:schemeClr val="accent1">
                    <a:lumMod val="50000"/>
                  </a:schemeClr>
                </a:solidFill>
              </a:rPr>
              <a:t> AI software crunches data from the vehicles’ </a:t>
            </a:r>
            <a:r>
              <a:rPr lang="en-US" dirty="0" err="1">
                <a:solidFill>
                  <a:schemeClr val="accent1">
                    <a:lumMod val="50000"/>
                  </a:schemeClr>
                </a:solidFill>
              </a:rPr>
              <a:t>lidar</a:t>
            </a:r>
            <a:r>
              <a:rPr lang="en-US" dirty="0">
                <a:solidFill>
                  <a:schemeClr val="accent1">
                    <a:lumMod val="50000"/>
                  </a:schemeClr>
                </a:solidFill>
              </a:rPr>
              <a:t> to produce control signals that operate the driverless </a:t>
            </a:r>
            <a:r>
              <a:rPr lang="en-US" dirty="0" smtClean="0">
                <a:solidFill>
                  <a:schemeClr val="accent1">
                    <a:lumMod val="50000"/>
                  </a:schemeClr>
                </a:solidFill>
              </a:rPr>
              <a:t>vehicle</a:t>
            </a:r>
            <a:endParaRPr lang="en-US" dirty="0">
              <a:solidFill>
                <a:schemeClr val="accent1">
                  <a:lumMod val="50000"/>
                </a:schemeClr>
              </a:solidFill>
            </a:endParaRPr>
          </a:p>
        </p:txBody>
      </p:sp>
      <p:sp>
        <p:nvSpPr>
          <p:cNvPr id="11" name="Rectangle 10"/>
          <p:cNvSpPr/>
          <p:nvPr/>
        </p:nvSpPr>
        <p:spPr>
          <a:xfrm>
            <a:off x="6644640" y="5288340"/>
            <a:ext cx="5547360" cy="1569660"/>
          </a:xfrm>
          <a:prstGeom prst="rect">
            <a:avLst/>
          </a:prstGeom>
        </p:spPr>
        <p:txBody>
          <a:bodyPr wrap="square">
            <a:spAutoFit/>
          </a:bodyPr>
          <a:lstStyle/>
          <a:p>
            <a:pPr algn="ctr"/>
            <a:r>
              <a:rPr lang="en-US" sz="2400" b="1" dirty="0" smtClean="0">
                <a:solidFill>
                  <a:schemeClr val="accent1">
                    <a:lumMod val="50000"/>
                  </a:schemeClr>
                </a:solidFill>
                <a:effectLst>
                  <a:outerShdw blurRad="38100" dist="38100" dir="2700000" algn="tl">
                    <a:srgbClr val="000000">
                      <a:alpha val="43137"/>
                    </a:srgbClr>
                  </a:outerShdw>
                </a:effectLst>
              </a:rPr>
              <a:t>Tesla</a:t>
            </a:r>
          </a:p>
          <a:p>
            <a:pPr algn="ctr"/>
            <a:r>
              <a:rPr lang="en-US" dirty="0" smtClean="0">
                <a:solidFill>
                  <a:schemeClr val="accent1">
                    <a:lumMod val="50000"/>
                  </a:schemeClr>
                </a:solidFill>
              </a:rPr>
              <a:t>Tesla will have fully self-driving cars ready by the end of the year and a “</a:t>
            </a:r>
            <a:r>
              <a:rPr lang="en-US" dirty="0" err="1" smtClean="0">
                <a:solidFill>
                  <a:schemeClr val="accent1">
                    <a:lumMod val="50000"/>
                  </a:schemeClr>
                </a:solidFill>
              </a:rPr>
              <a:t>robo</a:t>
            </a:r>
            <a:r>
              <a:rPr lang="en-US" dirty="0" smtClean="0">
                <a:solidFill>
                  <a:schemeClr val="accent1">
                    <a:lumMod val="50000"/>
                  </a:schemeClr>
                </a:solidFill>
              </a:rPr>
              <a:t> taxi” version – one that can ferry </a:t>
            </a:r>
            <a:r>
              <a:rPr lang="en-US" dirty="0" err="1" smtClean="0">
                <a:solidFill>
                  <a:schemeClr val="accent1">
                    <a:lumMod val="50000"/>
                  </a:schemeClr>
                </a:solidFill>
              </a:rPr>
              <a:t>pasengers</a:t>
            </a:r>
            <a:r>
              <a:rPr lang="en-US" dirty="0" smtClean="0">
                <a:solidFill>
                  <a:schemeClr val="accent1">
                    <a:lumMod val="50000"/>
                  </a:schemeClr>
                </a:solidFill>
              </a:rPr>
              <a:t> without anyone behind the wheel ready for the streets next year</a:t>
            </a:r>
            <a:endParaRPr lang="en-US" dirty="0">
              <a:solidFill>
                <a:schemeClr val="accent1">
                  <a:lumMod val="50000"/>
                </a:schemeClr>
              </a:solidFill>
            </a:endParaRPr>
          </a:p>
        </p:txBody>
      </p:sp>
      <p:pic>
        <p:nvPicPr>
          <p:cNvPr id="12" name="Picture 11"/>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7901354" y="2549977"/>
            <a:ext cx="3410060" cy="2603338"/>
          </a:xfrm>
          <a:prstGeom prst="rect">
            <a:avLst/>
          </a:prstGeom>
        </p:spPr>
      </p:pic>
    </p:spTree>
    <p:extLst>
      <p:ext uri="{BB962C8B-B14F-4D97-AF65-F5344CB8AC3E}">
        <p14:creationId xmlns="" xmlns:p14="http://schemas.microsoft.com/office/powerpoint/2010/main" val="12073384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36377"/>
            <a:ext cx="6096000" cy="1569660"/>
          </a:xfrm>
          <a:prstGeom prst="rect">
            <a:avLst/>
          </a:prstGeom>
        </p:spPr>
        <p:txBody>
          <a:bodyPr>
            <a:spAutoFit/>
          </a:bodyPr>
          <a:lstStyle/>
          <a:p>
            <a:pPr algn="ctr"/>
            <a:r>
              <a:rPr lang="en-US" sz="2400" dirty="0" smtClean="0">
                <a:solidFill>
                  <a:srgbClr val="6512AA"/>
                </a:solidFill>
                <a:latin typeface="Tw Cen MT" panose="020B0602020104020603" pitchFamily="34" charset="0"/>
              </a:rPr>
              <a:t>The </a:t>
            </a:r>
            <a:r>
              <a:rPr lang="en-US" sz="2400" dirty="0">
                <a:solidFill>
                  <a:srgbClr val="6512AA"/>
                </a:solidFill>
                <a:latin typeface="Tw Cen MT" panose="020B0602020104020603" pitchFamily="34" charset="0"/>
              </a:rPr>
              <a:t>known </a:t>
            </a:r>
            <a:r>
              <a:rPr lang="en-US" sz="2400" dirty="0" smtClean="0">
                <a:solidFill>
                  <a:srgbClr val="6512AA"/>
                </a:solidFill>
                <a:latin typeface="Tw Cen MT" panose="020B0602020104020603" pitchFamily="34" charset="0"/>
              </a:rPr>
              <a:t>AI </a:t>
            </a:r>
            <a:r>
              <a:rPr lang="en-US" sz="2400" dirty="0">
                <a:solidFill>
                  <a:srgbClr val="6512AA"/>
                </a:solidFill>
                <a:latin typeface="Tw Cen MT" panose="020B0602020104020603" pitchFamily="34" charset="0"/>
              </a:rPr>
              <a:t>AEGIS is on the red planet onboard NASA’s current rovers. It is developed to handle autonomous targeting of cameras and choose what to investigate</a:t>
            </a:r>
          </a:p>
        </p:txBody>
      </p:sp>
      <p:sp>
        <p:nvSpPr>
          <p:cNvPr id="3" name="Rectangle 2"/>
          <p:cNvSpPr/>
          <p:nvPr/>
        </p:nvSpPr>
        <p:spPr>
          <a:xfrm>
            <a:off x="0" y="0"/>
            <a:ext cx="626145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6. AI IN SPACE EXPLORATION</a:t>
            </a:r>
            <a:endParaRPr lang="en-IN" sz="4000" b="1" dirty="0">
              <a:ln/>
              <a:solidFill>
                <a:schemeClr val="accent3"/>
              </a:solidFill>
            </a:endParaRPr>
          </a:p>
        </p:txBody>
      </p:sp>
      <p:sp>
        <p:nvSpPr>
          <p:cNvPr id="5" name="Rectangle 4"/>
          <p:cNvSpPr/>
          <p:nvPr/>
        </p:nvSpPr>
        <p:spPr>
          <a:xfrm>
            <a:off x="0" y="4319842"/>
            <a:ext cx="6096000" cy="1200329"/>
          </a:xfrm>
          <a:prstGeom prst="rect">
            <a:avLst/>
          </a:prstGeom>
        </p:spPr>
        <p:txBody>
          <a:bodyPr>
            <a:spAutoFit/>
          </a:bodyPr>
          <a:lstStyle/>
          <a:p>
            <a:pPr algn="ctr"/>
            <a:r>
              <a:rPr lang="en-US" sz="2400" dirty="0" smtClean="0">
                <a:solidFill>
                  <a:srgbClr val="6512AA"/>
                </a:solidFill>
                <a:latin typeface="Tw Cen MT" panose="020B0602020104020603" pitchFamily="34" charset="0"/>
              </a:rPr>
              <a:t>Astronomers Used I To Sift Through Years Of Data Obtained By The Kepler Telescope To Identify A Distant Eight Planet Solar System</a:t>
            </a:r>
            <a:endParaRPr lang="en-US" sz="2400" dirty="0">
              <a:solidFill>
                <a:srgbClr val="6512AA"/>
              </a:solidFill>
              <a:latin typeface="Tw Cen MT" panose="020B0602020104020603" pitchFamily="34" charset="0"/>
            </a:endParaRPr>
          </a:p>
        </p:txBody>
      </p:sp>
      <p:sp>
        <p:nvSpPr>
          <p:cNvPr id="8" name="Rectangle 7"/>
          <p:cNvSpPr/>
          <p:nvPr/>
        </p:nvSpPr>
        <p:spPr>
          <a:xfrm>
            <a:off x="7962313" y="0"/>
            <a:ext cx="3736920"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5. AI IN GAMING</a:t>
            </a:r>
            <a:endParaRPr lang="en-IN" sz="4000" b="1" dirty="0">
              <a:ln/>
              <a:solidFill>
                <a:schemeClr val="accent3"/>
              </a:solidFill>
            </a:endParaRPr>
          </a:p>
        </p:txBody>
      </p:sp>
      <p:pic>
        <p:nvPicPr>
          <p:cNvPr id="9" name="Picture 8"/>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66237" y="1499763"/>
            <a:ext cx="5525763" cy="2887211"/>
          </a:xfrm>
          <a:prstGeom prst="rect">
            <a:avLst/>
          </a:prstGeom>
        </p:spPr>
      </p:pic>
      <p:sp>
        <p:nvSpPr>
          <p:cNvPr id="10" name="Rectangle 9"/>
          <p:cNvSpPr/>
          <p:nvPr/>
        </p:nvSpPr>
        <p:spPr>
          <a:xfrm>
            <a:off x="8527987" y="5155324"/>
            <a:ext cx="1952444" cy="71090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sz="4000" dirty="0" smtClean="0"/>
              <a:t>F.E.A.R</a:t>
            </a:r>
            <a:endParaRPr lang="en-US" sz="4000" dirty="0"/>
          </a:p>
        </p:txBody>
      </p:sp>
    </p:spTree>
    <p:extLst>
      <p:ext uri="{BB962C8B-B14F-4D97-AF65-F5344CB8AC3E}">
        <p14:creationId xmlns="" xmlns:p14="http://schemas.microsoft.com/office/powerpoint/2010/main" val="3922456897"/>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945939"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4. AI IN BANKING AND FINANCE</a:t>
            </a:r>
            <a:endParaRPr lang="en-IN" sz="4000" b="1" dirty="0">
              <a:ln/>
              <a:solidFill>
                <a:schemeClr val="accent3"/>
              </a:solidFill>
            </a:endParaRPr>
          </a:p>
        </p:txBody>
      </p:sp>
      <p:pic>
        <p:nvPicPr>
          <p:cNvPr id="4" name="Picture 3"/>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209821" y="4855325"/>
            <a:ext cx="2930298" cy="900307"/>
          </a:xfrm>
          <a:prstGeom prst="rect">
            <a:avLst/>
          </a:prstGeom>
        </p:spPr>
      </p:pic>
      <p:pic>
        <p:nvPicPr>
          <p:cNvPr id="7" name="Picture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631852" y="1278572"/>
            <a:ext cx="2208432" cy="2531074"/>
          </a:xfrm>
          <a:prstGeom prst="rect">
            <a:avLst/>
          </a:prstGeom>
        </p:spPr>
      </p:pic>
      <p:sp>
        <p:nvSpPr>
          <p:cNvPr id="8" name="Rectangle 7"/>
          <p:cNvSpPr/>
          <p:nvPr/>
        </p:nvSpPr>
        <p:spPr>
          <a:xfrm>
            <a:off x="7375232" y="0"/>
            <a:ext cx="481676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3. AI IN AGRICULTURE</a:t>
            </a:r>
            <a:endParaRPr lang="en-IN" sz="4000" b="1" dirty="0">
              <a:ln/>
              <a:solidFill>
                <a:schemeClr val="accent3"/>
              </a:solidFill>
            </a:endParaRPr>
          </a:p>
        </p:txBody>
      </p:sp>
      <p:sp>
        <p:nvSpPr>
          <p:cNvPr id="9" name="Rectangle 8"/>
          <p:cNvSpPr/>
          <p:nvPr/>
        </p:nvSpPr>
        <p:spPr>
          <a:xfrm>
            <a:off x="8985169" y="962460"/>
            <a:ext cx="1612478"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sz="3200" dirty="0" err="1" smtClean="0"/>
              <a:t>Pantix</a:t>
            </a:r>
            <a:endParaRPr lang="en-US" sz="3200" dirty="0"/>
          </a:p>
        </p:txBody>
      </p:sp>
      <p:pic>
        <p:nvPicPr>
          <p:cNvPr id="10" name="Picture 9"/>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6627136" y="1882433"/>
            <a:ext cx="5564864" cy="3791527"/>
          </a:xfrm>
          <a:prstGeom prst="rect">
            <a:avLst/>
          </a:prstGeom>
        </p:spPr>
      </p:pic>
      <p:sp>
        <p:nvSpPr>
          <p:cNvPr id="11" name="Rectangle 10"/>
          <p:cNvSpPr/>
          <p:nvPr/>
        </p:nvSpPr>
        <p:spPr>
          <a:xfrm>
            <a:off x="9006438" y="6273225"/>
            <a:ext cx="1780424" cy="584775"/>
          </a:xfrm>
          <a:prstGeom prst="rect">
            <a:avLst/>
          </a:prstGeom>
        </p:spPr>
        <p:style>
          <a:lnRef idx="0">
            <a:schemeClr val="accent3"/>
          </a:lnRef>
          <a:fillRef idx="3">
            <a:schemeClr val="accent3"/>
          </a:fillRef>
          <a:effectRef idx="3">
            <a:schemeClr val="accent3"/>
          </a:effectRef>
          <a:fontRef idx="minor">
            <a:schemeClr val="lt1"/>
          </a:fontRef>
        </p:style>
        <p:txBody>
          <a:bodyPr wrap="none">
            <a:spAutoFit/>
          </a:bodyPr>
          <a:lstStyle/>
          <a:p>
            <a:r>
              <a:rPr lang="en-US" sz="3200" dirty="0"/>
              <a:t>Blue river</a:t>
            </a:r>
          </a:p>
        </p:txBody>
      </p:sp>
    </p:spTree>
    <p:extLst>
      <p:ext uri="{BB962C8B-B14F-4D97-AF65-F5344CB8AC3E}">
        <p14:creationId xmlns="" xmlns:p14="http://schemas.microsoft.com/office/powerpoint/2010/main" val="1473586899"/>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E8AA9BD-5B28-4BB1-803B-54BB6E1B0DE1}"/>
              </a:ext>
            </a:extLst>
          </p:cNvPr>
          <p:cNvSpPr txBox="1"/>
          <p:nvPr/>
        </p:nvSpPr>
        <p:spPr>
          <a:xfrm>
            <a:off x="2456483" y="92797"/>
            <a:ext cx="7278915" cy="707886"/>
          </a:xfrm>
          <a:prstGeom prst="rect">
            <a:avLst/>
          </a:prstGeom>
          <a:noFill/>
        </p:spPr>
        <p:txBody>
          <a:bodyPr wrap="square" rtlCol="0">
            <a:spAutoFit/>
          </a:bodyPr>
          <a:lstStyle/>
          <a:p>
            <a:pPr algn="ctr"/>
            <a:r>
              <a:rPr lang="en-US" sz="4000" dirty="0" smtClean="0">
                <a:solidFill>
                  <a:schemeClr val="bg1">
                    <a:lumMod val="65000"/>
                  </a:schemeClr>
                </a:solidFill>
                <a:latin typeface="Tw Cen MT" panose="020B0602020104020603" pitchFamily="34" charset="0"/>
              </a:rPr>
              <a:t>ARTIFICIAL INTELLIGENCE</a:t>
            </a:r>
            <a:endParaRPr lang="en-US" sz="4000" dirty="0">
              <a:solidFill>
                <a:schemeClr val="bg1">
                  <a:lumMod val="65000"/>
                </a:schemeClr>
              </a:solidFill>
              <a:latin typeface="Tw Cen MT" panose="020B0602020104020603" pitchFamily="34" charset="0"/>
            </a:endParaRPr>
          </a:p>
        </p:txBody>
      </p:sp>
      <p:grpSp>
        <p:nvGrpSpPr>
          <p:cNvPr id="15" name="Group 14">
            <a:extLst>
              <a:ext uri="{FF2B5EF4-FFF2-40B4-BE49-F238E27FC236}">
                <a16:creationId xmlns:a16="http://schemas.microsoft.com/office/drawing/2014/main" xmlns="" id="{99A81CDB-32D0-44DE-8C97-ED9715A26794}"/>
              </a:ext>
            </a:extLst>
          </p:cNvPr>
          <p:cNvGrpSpPr/>
          <p:nvPr/>
        </p:nvGrpSpPr>
        <p:grpSpPr>
          <a:xfrm>
            <a:off x="5378756" y="878988"/>
            <a:ext cx="1434489" cy="190500"/>
            <a:chOff x="4679586" y="878988"/>
            <a:chExt cx="1434489" cy="190500"/>
          </a:xfrm>
        </p:grpSpPr>
        <p:sp>
          <p:nvSpPr>
            <p:cNvPr id="16" name="Oval 15">
              <a:extLst>
                <a:ext uri="{FF2B5EF4-FFF2-40B4-BE49-F238E27FC236}">
                  <a16:creationId xmlns:a16="http://schemas.microsoft.com/office/drawing/2014/main" xmlns=""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xmlns=""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xmlns=""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xmlns=""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xmlns="" id="{64338F0A-8248-4C7F-A630-F8BFCE52D3AA}"/>
              </a:ext>
            </a:extLst>
          </p:cNvPr>
          <p:cNvGrpSpPr/>
          <p:nvPr/>
        </p:nvGrpSpPr>
        <p:grpSpPr>
          <a:xfrm>
            <a:off x="3977640" y="4023359"/>
            <a:ext cx="4309110" cy="1569660"/>
            <a:chOff x="4235684" y="4355261"/>
            <a:chExt cx="3720509" cy="993006"/>
          </a:xfrm>
        </p:grpSpPr>
        <p:sp>
          <p:nvSpPr>
            <p:cNvPr id="24" name="TextBox 23">
              <a:extLst>
                <a:ext uri="{FF2B5EF4-FFF2-40B4-BE49-F238E27FC236}">
                  <a16:creationId xmlns:a16="http://schemas.microsoft.com/office/drawing/2014/main" xmlns="" id="{14F4BCEC-0127-47F1-895D-949414E51E68}"/>
                </a:ext>
              </a:extLst>
            </p:cNvPr>
            <p:cNvSpPr txBox="1"/>
            <p:nvPr/>
          </p:nvSpPr>
          <p:spPr>
            <a:xfrm>
              <a:off x="4235684" y="4355261"/>
              <a:ext cx="3720509" cy="993006"/>
            </a:xfrm>
            <a:prstGeom prst="rect">
              <a:avLst/>
            </a:prstGeom>
            <a:noFill/>
          </p:spPr>
          <p:txBody>
            <a:bodyPr wrap="square" rtlCol="0">
              <a:spAutoFit/>
            </a:bodyPr>
            <a:lstStyle/>
            <a:p>
              <a:pPr algn="ctr"/>
              <a:r>
                <a:rPr lang="en-US" sz="2400" b="1" dirty="0" smtClean="0">
                  <a:solidFill>
                    <a:schemeClr val="bg1">
                      <a:lumMod val="65000"/>
                    </a:schemeClr>
                  </a:solidFill>
                  <a:latin typeface="Tw Cen MT" panose="020B0602020104020603" pitchFamily="34" charset="0"/>
                </a:rPr>
                <a:t>ROSE MARY THOMAS</a:t>
              </a:r>
            </a:p>
            <a:p>
              <a:pPr algn="ctr"/>
              <a:endParaRPr lang="en-US" sz="2400" b="1" dirty="0" smtClean="0">
                <a:solidFill>
                  <a:schemeClr val="bg1">
                    <a:lumMod val="65000"/>
                  </a:schemeClr>
                </a:solidFill>
                <a:latin typeface="Tw Cen MT" panose="020B0602020104020603" pitchFamily="34" charset="0"/>
              </a:endParaRPr>
            </a:p>
            <a:p>
              <a:pPr algn="ctr"/>
              <a:r>
                <a:rPr lang="en-US" sz="2400" dirty="0" smtClean="0">
                  <a:solidFill>
                    <a:schemeClr val="bg1">
                      <a:lumMod val="65000"/>
                    </a:schemeClr>
                  </a:solidFill>
                  <a:latin typeface="Tw Cen MT" panose="020B0602020104020603" pitchFamily="34" charset="0"/>
                </a:rPr>
                <a:t>Software Engineer Trainee</a:t>
              </a:r>
            </a:p>
            <a:p>
              <a:pPr algn="ctr"/>
              <a:r>
                <a:rPr lang="en-US" sz="2400" dirty="0" smtClean="0">
                  <a:solidFill>
                    <a:schemeClr val="bg1">
                      <a:lumMod val="65000"/>
                    </a:schemeClr>
                  </a:solidFill>
                  <a:latin typeface="Tw Cen MT" panose="020B0602020104020603" pitchFamily="34" charset="0"/>
                </a:rPr>
                <a:t>KOTT Software </a:t>
              </a:r>
              <a:r>
                <a:rPr lang="en-US" sz="2400" dirty="0" err="1" smtClean="0">
                  <a:solidFill>
                    <a:schemeClr val="bg1">
                      <a:lumMod val="65000"/>
                    </a:schemeClr>
                  </a:solidFill>
                  <a:latin typeface="Tw Cen MT" panose="020B0602020104020603" pitchFamily="34" charset="0"/>
                </a:rPr>
                <a:t>Pvt</a:t>
              </a:r>
              <a:r>
                <a:rPr lang="en-US" sz="2400" dirty="0" smtClean="0">
                  <a:solidFill>
                    <a:schemeClr val="bg1">
                      <a:lumMod val="65000"/>
                    </a:schemeClr>
                  </a:solidFill>
                  <a:latin typeface="Tw Cen MT" panose="020B0602020104020603" pitchFamily="34" charset="0"/>
                </a:rPr>
                <a:t> Ltd</a:t>
              </a:r>
              <a:endParaRPr lang="en-US" sz="2400" dirty="0">
                <a:solidFill>
                  <a:schemeClr val="bg1">
                    <a:lumMod val="65000"/>
                  </a:schemeClr>
                </a:solidFill>
                <a:latin typeface="Tw Cen MT" panose="020B0602020104020603" pitchFamily="34" charset="0"/>
              </a:endParaRPr>
            </a:p>
          </p:txBody>
        </p:sp>
        <p:sp>
          <p:nvSpPr>
            <p:cNvPr id="25" name="TextBox 24">
              <a:extLst>
                <a:ext uri="{FF2B5EF4-FFF2-40B4-BE49-F238E27FC236}">
                  <a16:creationId xmlns:a16="http://schemas.microsoft.com/office/drawing/2014/main" xmlns="" id="{7C3AC053-9CD5-4CF1-A37E-8A815572BF59}"/>
                </a:ext>
              </a:extLst>
            </p:cNvPr>
            <p:cNvSpPr txBox="1"/>
            <p:nvPr/>
          </p:nvSpPr>
          <p:spPr>
            <a:xfrm>
              <a:off x="4868805" y="4816926"/>
              <a:ext cx="264477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gr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124283" y="1101436"/>
            <a:ext cx="3752817" cy="2808480"/>
          </a:xfrm>
          <a:prstGeom prst="ellipse">
            <a:avLst/>
          </a:prstGeom>
          <a:ln>
            <a:noFill/>
          </a:ln>
          <a:effectLst>
            <a:softEdge rad="112500"/>
          </a:effectLst>
        </p:spPr>
      </p:pic>
    </p:spTree>
    <p:extLst>
      <p:ext uri="{BB962C8B-B14F-4D97-AF65-F5344CB8AC3E}">
        <p14:creationId xmlns="" xmlns:p14="http://schemas.microsoft.com/office/powerpoint/2010/main" val="1306165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230793" y="196947"/>
            <a:ext cx="460356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2. AI IN HEALTHCARE</a:t>
            </a:r>
            <a:endParaRPr lang="en-IN" sz="4000" b="1" dirty="0" smtClean="0">
              <a:ln/>
              <a:solidFill>
                <a:schemeClr val="accent3"/>
              </a:solidFill>
            </a:endParaRPr>
          </a:p>
        </p:txBody>
      </p:sp>
      <p:pic>
        <p:nvPicPr>
          <p:cNvPr id="8" name="Picture 7"/>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6327335" y="2194559"/>
            <a:ext cx="5864665" cy="3298874"/>
          </a:xfrm>
          <a:prstGeom prst="rect">
            <a:avLst/>
          </a:prstGeom>
        </p:spPr>
      </p:pic>
      <p:sp>
        <p:nvSpPr>
          <p:cNvPr id="9" name="Rectangle 8"/>
          <p:cNvSpPr/>
          <p:nvPr/>
        </p:nvSpPr>
        <p:spPr>
          <a:xfrm>
            <a:off x="8618358" y="1326086"/>
            <a:ext cx="3015624"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algn="ctr"/>
            <a:r>
              <a:rPr lang="en-US" sz="3600" dirty="0" smtClean="0"/>
              <a:t>IBM Watson</a:t>
            </a:r>
            <a:endParaRPr lang="en-US" sz="3600" dirty="0"/>
          </a:p>
        </p:txBody>
      </p:sp>
      <p:sp>
        <p:nvSpPr>
          <p:cNvPr id="10" name="Rectangle 9"/>
          <p:cNvSpPr/>
          <p:nvPr/>
        </p:nvSpPr>
        <p:spPr>
          <a:xfrm>
            <a:off x="9047717" y="6052049"/>
            <a:ext cx="1939955" cy="584775"/>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algn="ctr"/>
            <a:r>
              <a:rPr lang="en-US" sz="3200" dirty="0"/>
              <a:t>DeepMind</a:t>
            </a:r>
          </a:p>
        </p:txBody>
      </p:sp>
      <p:sp>
        <p:nvSpPr>
          <p:cNvPr id="11" name="Rectangle 10"/>
          <p:cNvSpPr/>
          <p:nvPr/>
        </p:nvSpPr>
        <p:spPr>
          <a:xfrm>
            <a:off x="0" y="0"/>
            <a:ext cx="4482316"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smtClean="0">
                <a:ln/>
                <a:solidFill>
                  <a:schemeClr val="accent3"/>
                </a:solidFill>
              </a:rPr>
              <a:t>1. AI IN MARKETING</a:t>
            </a:r>
            <a:endParaRPr lang="en-IN" sz="4000" b="1" dirty="0">
              <a:ln/>
              <a:solidFill>
                <a:schemeClr val="accent3"/>
              </a:solidFill>
            </a:endParaRPr>
          </a:p>
        </p:txBody>
      </p:sp>
      <p:sp>
        <p:nvSpPr>
          <p:cNvPr id="12" name="Rectangle 11"/>
          <p:cNvSpPr/>
          <p:nvPr/>
        </p:nvSpPr>
        <p:spPr>
          <a:xfrm>
            <a:off x="0" y="1173158"/>
            <a:ext cx="2435551" cy="83099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4800" dirty="0"/>
              <a:t>Amazon</a:t>
            </a:r>
          </a:p>
        </p:txBody>
      </p:sp>
      <p:sp>
        <p:nvSpPr>
          <p:cNvPr id="13" name="TextBox 12"/>
          <p:cNvSpPr txBox="1"/>
          <p:nvPr/>
        </p:nvSpPr>
        <p:spPr>
          <a:xfrm>
            <a:off x="0" y="5842337"/>
            <a:ext cx="2727960" cy="1015663"/>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6000" b="1" i="1" dirty="0" smtClean="0">
                <a:solidFill>
                  <a:srgbClr val="FF0000"/>
                </a:solidFill>
                <a:effectLst>
                  <a:outerShdw blurRad="38100" dist="38100" dir="2700000" algn="tl">
                    <a:srgbClr val="000000">
                      <a:alpha val="43137"/>
                    </a:srgbClr>
                  </a:outerShdw>
                </a:effectLst>
                <a:latin typeface="Bernard MT Condensed" panose="02050806060905020404" pitchFamily="18" charset="0"/>
              </a:rPr>
              <a:t>NETFLIX</a:t>
            </a:r>
          </a:p>
        </p:txBody>
      </p:sp>
      <p:pic>
        <p:nvPicPr>
          <p:cNvPr id="14" name="vlc-record-2019-10-23-15h48m52s-y2mate.com - top_10_applications_of_artificial_intelligence_artificial_intelligence_applications_edureka_Y46zXHvUB1s_1080p.mp4-">
            <a:hlinkClick r:id="" action="ppaction://media"/>
          </p:cNvPr>
          <p:cNvPicPr>
            <a:picLocks noChangeAspect="1"/>
          </p:cNvPicPr>
          <p:nvPr>
            <a:videoFile r:link="rId1"/>
            <p:extLst>
              <p:ext uri="{DAA4B4D4-6D71-4841-9C94-3DE7FCFB9230}">
                <p14:media xmlns="" xmlns:p14="http://schemas.microsoft.com/office/powerpoint/2010/main" r:embed=""/>
              </p:ext>
            </p:extLst>
          </p:nvPr>
        </p:nvPicPr>
        <p:blipFill rotWithShape="1">
          <a:blip r:embed="rId5"/>
          <a:srcRect l="6250" t="12222" r="40209" b="36852"/>
          <a:stretch/>
        </p:blipFill>
        <p:spPr>
          <a:xfrm>
            <a:off x="0" y="2171112"/>
            <a:ext cx="6147582" cy="3492500"/>
          </a:xfrm>
          <a:prstGeom prst="rect">
            <a:avLst/>
          </a:prstGeom>
        </p:spPr>
      </p:pic>
    </p:spTree>
    <p:extLst>
      <p:ext uri="{BB962C8B-B14F-4D97-AF65-F5344CB8AC3E}">
        <p14:creationId xmlns="" xmlns:p14="http://schemas.microsoft.com/office/powerpoint/2010/main" val="40721394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1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fill="remove" display="0">
                  <p:stCondLst>
                    <p:cond delay="indefinite"/>
                  </p:stCondLst>
                </p:cTn>
                <p:tgtEl>
                  <p:spTgt spid="1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E8AA9BD-5B28-4BB1-803B-54BB6E1B0DE1}"/>
              </a:ext>
            </a:extLst>
          </p:cNvPr>
          <p:cNvSpPr txBox="1"/>
          <p:nvPr/>
        </p:nvSpPr>
        <p:spPr>
          <a:xfrm>
            <a:off x="1599687" y="2659559"/>
            <a:ext cx="8992508" cy="769441"/>
          </a:xfrm>
          <a:prstGeom prst="rect">
            <a:avLst/>
          </a:prstGeom>
          <a:noFill/>
        </p:spPr>
        <p:txBody>
          <a:bodyPr wrap="square" rtlCol="0">
            <a:spAutoFit/>
          </a:bodyPr>
          <a:lstStyle/>
          <a:p>
            <a:pPr algn="ctr"/>
            <a:r>
              <a:rPr lang="en-US" sz="4400" b="1" dirty="0">
                <a:solidFill>
                  <a:schemeClr val="bg1">
                    <a:lumMod val="65000"/>
                  </a:schemeClr>
                </a:solidFill>
                <a:latin typeface="Tw Cen MT" panose="020B0602020104020603" pitchFamily="34" charset="0"/>
              </a:rPr>
              <a:t>T H A N K </a:t>
            </a:r>
            <a:r>
              <a:rPr lang="en-US" sz="4400" b="1" dirty="0" smtClean="0">
                <a:solidFill>
                  <a:schemeClr val="bg1">
                    <a:lumMod val="65000"/>
                  </a:schemeClr>
                </a:solidFill>
                <a:latin typeface="Tw Cen MT" panose="020B0602020104020603" pitchFamily="34" charset="0"/>
              </a:rPr>
              <a:t>YOU</a:t>
            </a:r>
            <a:endParaRPr lang="en-US" sz="4400" b="1" dirty="0">
              <a:solidFill>
                <a:schemeClr val="bg1">
                  <a:lumMod val="65000"/>
                </a:schemeClr>
              </a:solidFill>
              <a:latin typeface="Tw Cen MT" panose="020B0602020104020603" pitchFamily="34" charset="0"/>
            </a:endParaRPr>
          </a:p>
        </p:txBody>
      </p:sp>
    </p:spTree>
    <p:extLst>
      <p:ext uri="{BB962C8B-B14F-4D97-AF65-F5344CB8AC3E}">
        <p14:creationId xmlns="" xmlns:p14="http://schemas.microsoft.com/office/powerpoint/2010/main" val="23384681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E8AA9BD-5B28-4BB1-803B-54BB6E1B0DE1}"/>
              </a:ext>
            </a:extLst>
          </p:cNvPr>
          <p:cNvSpPr txBox="1"/>
          <p:nvPr/>
        </p:nvSpPr>
        <p:spPr>
          <a:xfrm>
            <a:off x="2456543" y="131812"/>
            <a:ext cx="7278915" cy="707886"/>
          </a:xfrm>
          <a:prstGeom prst="rect">
            <a:avLst/>
          </a:prstGeom>
          <a:noFill/>
        </p:spPr>
        <p:txBody>
          <a:bodyPr wrap="square" rtlCol="0">
            <a:spAutoFit/>
          </a:bodyPr>
          <a:lstStyle/>
          <a:p>
            <a:pPr algn="ctr"/>
            <a:r>
              <a:rPr lang="en-US" sz="4000" dirty="0">
                <a:solidFill>
                  <a:schemeClr val="bg1">
                    <a:lumMod val="65000"/>
                  </a:schemeClr>
                </a:solidFill>
                <a:latin typeface="Tw Cen MT" panose="020B0602020104020603" pitchFamily="34" charset="0"/>
              </a:rPr>
              <a:t>C O N C E P T</a:t>
            </a:r>
          </a:p>
        </p:txBody>
      </p:sp>
      <p:grpSp>
        <p:nvGrpSpPr>
          <p:cNvPr id="5" name="Group 4">
            <a:extLst>
              <a:ext uri="{FF2B5EF4-FFF2-40B4-BE49-F238E27FC236}">
                <a16:creationId xmlns:a16="http://schemas.microsoft.com/office/drawing/2014/main" xmlns="" id="{7D884BCA-1978-49CC-8588-5399D7CABDE7}"/>
              </a:ext>
            </a:extLst>
          </p:cNvPr>
          <p:cNvGrpSpPr/>
          <p:nvPr/>
        </p:nvGrpSpPr>
        <p:grpSpPr>
          <a:xfrm>
            <a:off x="5378756" y="878988"/>
            <a:ext cx="1434489" cy="190500"/>
            <a:chOff x="4679586" y="878988"/>
            <a:chExt cx="1434489" cy="190500"/>
          </a:xfrm>
        </p:grpSpPr>
        <p:sp>
          <p:nvSpPr>
            <p:cNvPr id="6" name="Oval 5">
              <a:extLst>
                <a:ext uri="{FF2B5EF4-FFF2-40B4-BE49-F238E27FC236}">
                  <a16:creationId xmlns:a16="http://schemas.microsoft.com/office/drawing/2014/main" xmlns="" id="{3701A590-ABA9-4BD2-BD64-376A4C2277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3E53B434-A2A6-4C16-99DD-292CE4FD62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xmlns="" id="{F3E5BC96-17A2-4BD5-BA51-10270687E85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xmlns="" id="{1A06ACCC-548D-4873-BD3B-AD3CA2C095B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xmlns="" id="{7CBDE4C1-DAF9-476F-B807-27BE954F6C8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xmlns="" id="{5BF5B7B4-845C-44D3-BFB2-349033654D72}"/>
              </a:ext>
            </a:extLst>
          </p:cNvPr>
          <p:cNvGrpSpPr/>
          <p:nvPr/>
        </p:nvGrpSpPr>
        <p:grpSpPr>
          <a:xfrm>
            <a:off x="4253833" y="2037467"/>
            <a:ext cx="3578202" cy="3578202"/>
            <a:chOff x="4253833" y="2037467"/>
            <a:chExt cx="3578202" cy="3578202"/>
          </a:xfrm>
        </p:grpSpPr>
        <p:sp>
          <p:nvSpPr>
            <p:cNvPr id="16" name="Oval 15">
              <a:extLst>
                <a:ext uri="{FF2B5EF4-FFF2-40B4-BE49-F238E27FC236}">
                  <a16:creationId xmlns:a16="http://schemas.microsoft.com/office/drawing/2014/main" xmlns="" id="{4FD16315-FEAF-46FC-9675-CB642BB1A557}"/>
                </a:ext>
              </a:extLst>
            </p:cNvPr>
            <p:cNvSpPr/>
            <p:nvPr/>
          </p:nvSpPr>
          <p:spPr>
            <a:xfrm>
              <a:off x="4253833" y="2037467"/>
              <a:ext cx="3578202" cy="357820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xmlns="" id="{131D742C-D4A8-4DCA-8C7C-29720BB3ABB7}"/>
                </a:ext>
              </a:extLst>
            </p:cNvPr>
            <p:cNvGrpSpPr/>
            <p:nvPr/>
          </p:nvGrpSpPr>
          <p:grpSpPr>
            <a:xfrm>
              <a:off x="4666379" y="2376234"/>
              <a:ext cx="2779614" cy="2333099"/>
              <a:chOff x="4719387" y="2535258"/>
              <a:chExt cx="2779614" cy="2333099"/>
            </a:xfrm>
          </p:grpSpPr>
          <p:sp>
            <p:nvSpPr>
              <p:cNvPr id="25" name="TextBox 24">
                <a:extLst>
                  <a:ext uri="{FF2B5EF4-FFF2-40B4-BE49-F238E27FC236}">
                    <a16:creationId xmlns:a16="http://schemas.microsoft.com/office/drawing/2014/main" xmlns="" id="{332E8BCD-C04C-4D02-BF30-D147FB439819}"/>
                  </a:ext>
                </a:extLst>
              </p:cNvPr>
              <p:cNvSpPr txBox="1"/>
              <p:nvPr/>
            </p:nvSpPr>
            <p:spPr>
              <a:xfrm>
                <a:off x="4742549" y="2535258"/>
                <a:ext cx="2756452" cy="1862048"/>
              </a:xfrm>
              <a:prstGeom prst="rect">
                <a:avLst/>
              </a:prstGeom>
              <a:noFill/>
            </p:spPr>
            <p:txBody>
              <a:bodyPr wrap="square" rtlCol="0">
                <a:spAutoFit/>
              </a:bodyPr>
              <a:lstStyle/>
              <a:p>
                <a:pPr algn="ctr"/>
                <a:r>
                  <a:rPr lang="en-US" sz="11500" b="1" dirty="0" smtClean="0">
                    <a:solidFill>
                      <a:srgbClr val="E6E7E9"/>
                    </a:solidFill>
                    <a:latin typeface="Tw Cen MT" panose="020B0602020104020603" pitchFamily="34" charset="0"/>
                  </a:rPr>
                  <a:t>AI</a:t>
                </a:r>
                <a:endParaRPr lang="en-US" sz="11500" b="1" dirty="0">
                  <a:solidFill>
                    <a:srgbClr val="E6E7E9"/>
                  </a:solidFill>
                  <a:latin typeface="Tw Cen MT" panose="020B0602020104020603" pitchFamily="34" charset="0"/>
                </a:endParaRPr>
              </a:p>
            </p:txBody>
          </p:sp>
          <p:sp>
            <p:nvSpPr>
              <p:cNvPr id="26" name="TextBox 25">
                <a:extLst>
                  <a:ext uri="{FF2B5EF4-FFF2-40B4-BE49-F238E27FC236}">
                    <a16:creationId xmlns:a16="http://schemas.microsoft.com/office/drawing/2014/main" xmlns="" id="{852039DE-9574-4646-B9B7-80C5A08E5B31}"/>
                  </a:ext>
                </a:extLst>
              </p:cNvPr>
              <p:cNvSpPr txBox="1"/>
              <p:nvPr/>
            </p:nvSpPr>
            <p:spPr>
              <a:xfrm>
                <a:off x="4719387" y="4073864"/>
                <a:ext cx="2779614" cy="523220"/>
              </a:xfrm>
              <a:prstGeom prst="rect">
                <a:avLst/>
              </a:prstGeom>
              <a:noFill/>
            </p:spPr>
            <p:txBody>
              <a:bodyPr wrap="square" rtlCol="0">
                <a:spAutoFit/>
              </a:bodyPr>
              <a:lstStyle/>
              <a:p>
                <a:pPr algn="ctr"/>
                <a:r>
                  <a:rPr lang="en-US" sz="2800" b="1" dirty="0" smtClean="0">
                    <a:solidFill>
                      <a:srgbClr val="E6E7E9"/>
                    </a:solidFill>
                    <a:latin typeface="Tw Cen MT" panose="020B0602020104020603" pitchFamily="34" charset="0"/>
                  </a:rPr>
                  <a:t>INTRODUCTION</a:t>
                </a:r>
                <a:endParaRPr lang="en-US" sz="2800" b="1" dirty="0">
                  <a:solidFill>
                    <a:srgbClr val="E6E7E9"/>
                  </a:solidFill>
                  <a:latin typeface="Tw Cen MT" panose="020B0602020104020603" pitchFamily="34" charset="0"/>
                </a:endParaRPr>
              </a:p>
            </p:txBody>
          </p:sp>
          <p:sp>
            <p:nvSpPr>
              <p:cNvPr id="28" name="TextBox 27">
                <a:extLst>
                  <a:ext uri="{FF2B5EF4-FFF2-40B4-BE49-F238E27FC236}">
                    <a16:creationId xmlns:a16="http://schemas.microsoft.com/office/drawing/2014/main" xmlns="" id="{D43FF143-C59B-4B35-8118-BA624EED669B}"/>
                  </a:ext>
                </a:extLst>
              </p:cNvPr>
              <p:cNvSpPr txBox="1"/>
              <p:nvPr/>
            </p:nvSpPr>
            <p:spPr>
              <a:xfrm>
                <a:off x="4819585" y="4499025"/>
                <a:ext cx="2552714" cy="369332"/>
              </a:xfrm>
              <a:prstGeom prst="rect">
                <a:avLst/>
              </a:prstGeom>
              <a:noFill/>
            </p:spPr>
            <p:txBody>
              <a:bodyPr wrap="square" rtlCol="0">
                <a:spAutoFit/>
              </a:bodyPr>
              <a:lstStyle/>
              <a:p>
                <a:pPr algn="ctr"/>
                <a:r>
                  <a:rPr lang="en-US" b="1" dirty="0" smtClean="0">
                    <a:solidFill>
                      <a:srgbClr val="E6E7E9"/>
                    </a:solidFill>
                    <a:latin typeface="Tw Cen MT" panose="020B0602020104020603" pitchFamily="34" charset="0"/>
                  </a:rPr>
                  <a:t>What is AI?</a:t>
                </a:r>
                <a:endParaRPr lang="en-US" b="1" dirty="0">
                  <a:solidFill>
                    <a:srgbClr val="E6E7E9"/>
                  </a:solidFill>
                  <a:latin typeface="Tw Cen MT" panose="020B0602020104020603" pitchFamily="34" charset="0"/>
                </a:endParaRPr>
              </a:p>
            </p:txBody>
          </p:sp>
        </p:grpSp>
      </p:grpSp>
      <p:grpSp>
        <p:nvGrpSpPr>
          <p:cNvPr id="59" name="Group 58">
            <a:extLst>
              <a:ext uri="{FF2B5EF4-FFF2-40B4-BE49-F238E27FC236}">
                <a16:creationId xmlns:a16="http://schemas.microsoft.com/office/drawing/2014/main" xmlns="" id="{ECC510C9-281D-45CD-8907-71C6C646CF97}"/>
              </a:ext>
            </a:extLst>
          </p:cNvPr>
          <p:cNvGrpSpPr/>
          <p:nvPr/>
        </p:nvGrpSpPr>
        <p:grpSpPr>
          <a:xfrm>
            <a:off x="1756831" y="1709666"/>
            <a:ext cx="2133820" cy="2133820"/>
            <a:chOff x="1756831" y="1709666"/>
            <a:chExt cx="2133820" cy="2133820"/>
          </a:xfrm>
        </p:grpSpPr>
        <p:sp>
          <p:nvSpPr>
            <p:cNvPr id="22" name="Oval 21">
              <a:extLst>
                <a:ext uri="{FF2B5EF4-FFF2-40B4-BE49-F238E27FC236}">
                  <a16:creationId xmlns:a16="http://schemas.microsoft.com/office/drawing/2014/main" xmlns="" id="{C3CE9B52-F8C0-4C0F-A36C-A519F49591BD}"/>
                </a:ext>
              </a:extLst>
            </p:cNvPr>
            <p:cNvSpPr/>
            <p:nvPr/>
          </p:nvSpPr>
          <p:spPr>
            <a:xfrm>
              <a:off x="1756831" y="1709666"/>
              <a:ext cx="2133820" cy="213382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xmlns="" id="{924A6141-42CC-4107-99BF-4373E4A590AF}"/>
                </a:ext>
              </a:extLst>
            </p:cNvPr>
            <p:cNvSpPr txBox="1"/>
            <p:nvPr/>
          </p:nvSpPr>
          <p:spPr>
            <a:xfrm>
              <a:off x="1840612" y="2375413"/>
              <a:ext cx="1943398" cy="769441"/>
            </a:xfrm>
            <a:prstGeom prst="rect">
              <a:avLst/>
            </a:prstGeom>
            <a:noFill/>
          </p:spPr>
          <p:txBody>
            <a:bodyPr wrap="square" rtlCol="0">
              <a:spAutoFit/>
            </a:bodyPr>
            <a:lstStyle/>
            <a:p>
              <a:pPr algn="ctr"/>
              <a:r>
                <a:rPr lang="en-US" sz="4400" b="1" dirty="0" smtClean="0">
                  <a:solidFill>
                    <a:srgbClr val="E6E7E9"/>
                  </a:solidFill>
                  <a:latin typeface="Tw Cen MT" panose="020B0602020104020603" pitchFamily="34" charset="0"/>
                </a:rPr>
                <a:t>Types</a:t>
              </a:r>
              <a:endParaRPr lang="en-US" sz="4400" b="1" dirty="0">
                <a:solidFill>
                  <a:srgbClr val="E6E7E9"/>
                </a:solidFill>
                <a:latin typeface="Tw Cen MT" panose="020B0602020104020603" pitchFamily="34" charset="0"/>
              </a:endParaRPr>
            </a:p>
          </p:txBody>
        </p:sp>
      </p:grpSp>
      <p:grpSp>
        <p:nvGrpSpPr>
          <p:cNvPr id="60" name="Group 59">
            <a:extLst>
              <a:ext uri="{FF2B5EF4-FFF2-40B4-BE49-F238E27FC236}">
                <a16:creationId xmlns:a16="http://schemas.microsoft.com/office/drawing/2014/main" xmlns="" id="{56E2F234-7399-4F08-997B-76646A4772C2}"/>
              </a:ext>
            </a:extLst>
          </p:cNvPr>
          <p:cNvGrpSpPr/>
          <p:nvPr/>
        </p:nvGrpSpPr>
        <p:grpSpPr>
          <a:xfrm>
            <a:off x="1733971" y="4306862"/>
            <a:ext cx="2133820" cy="2133820"/>
            <a:chOff x="1733971" y="4306862"/>
            <a:chExt cx="2133820" cy="2133820"/>
          </a:xfrm>
        </p:grpSpPr>
        <p:sp>
          <p:nvSpPr>
            <p:cNvPr id="33" name="Oval 32">
              <a:extLst>
                <a:ext uri="{FF2B5EF4-FFF2-40B4-BE49-F238E27FC236}">
                  <a16:creationId xmlns:a16="http://schemas.microsoft.com/office/drawing/2014/main" xmlns="" id="{810E513B-A9B7-4228-9391-28CE821FB658}"/>
                </a:ext>
              </a:extLst>
            </p:cNvPr>
            <p:cNvSpPr/>
            <p:nvPr/>
          </p:nvSpPr>
          <p:spPr>
            <a:xfrm>
              <a:off x="1733971" y="4306862"/>
              <a:ext cx="2133820" cy="213382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xmlns="" id="{479A66B0-42FC-4535-9518-E6319730B5CC}"/>
                </a:ext>
              </a:extLst>
            </p:cNvPr>
            <p:cNvSpPr txBox="1"/>
            <p:nvPr/>
          </p:nvSpPr>
          <p:spPr>
            <a:xfrm>
              <a:off x="1931538" y="5137217"/>
              <a:ext cx="1759359" cy="584775"/>
            </a:xfrm>
            <a:prstGeom prst="rect">
              <a:avLst/>
            </a:prstGeom>
            <a:noFill/>
          </p:spPr>
          <p:txBody>
            <a:bodyPr wrap="square" rtlCol="0">
              <a:spAutoFit/>
            </a:bodyPr>
            <a:lstStyle/>
            <a:p>
              <a:pPr algn="ctr"/>
              <a:r>
                <a:rPr lang="en-US" sz="3200" b="1" dirty="0" smtClean="0">
                  <a:solidFill>
                    <a:srgbClr val="E6E7E9"/>
                  </a:solidFill>
                  <a:latin typeface="Tw Cen MT" panose="020B0602020104020603" pitchFamily="34" charset="0"/>
                </a:rPr>
                <a:t>Example</a:t>
              </a:r>
              <a:endParaRPr lang="en-US" sz="3200" b="1" dirty="0">
                <a:solidFill>
                  <a:srgbClr val="E6E7E9"/>
                </a:solidFill>
                <a:latin typeface="Tw Cen MT" panose="020B0602020104020603" pitchFamily="34" charset="0"/>
              </a:endParaRPr>
            </a:p>
          </p:txBody>
        </p:sp>
      </p:grpSp>
      <p:grpSp>
        <p:nvGrpSpPr>
          <p:cNvPr id="61" name="Group 60">
            <a:extLst>
              <a:ext uri="{FF2B5EF4-FFF2-40B4-BE49-F238E27FC236}">
                <a16:creationId xmlns:a16="http://schemas.microsoft.com/office/drawing/2014/main" xmlns="" id="{2D88FA7E-2272-481F-A031-9A85AD5D1682}"/>
              </a:ext>
            </a:extLst>
          </p:cNvPr>
          <p:cNvGrpSpPr/>
          <p:nvPr/>
        </p:nvGrpSpPr>
        <p:grpSpPr>
          <a:xfrm>
            <a:off x="69823" y="3320011"/>
            <a:ext cx="1943398" cy="1361736"/>
            <a:chOff x="69823" y="3320011"/>
            <a:chExt cx="1943398" cy="1361736"/>
          </a:xfrm>
        </p:grpSpPr>
        <p:sp>
          <p:nvSpPr>
            <p:cNvPr id="38" name="Oval 37">
              <a:extLst>
                <a:ext uri="{FF2B5EF4-FFF2-40B4-BE49-F238E27FC236}">
                  <a16:creationId xmlns:a16="http://schemas.microsoft.com/office/drawing/2014/main" xmlns="" id="{FB6491C5-3F58-4875-9A18-45DAF1B057B3}"/>
                </a:ext>
              </a:extLst>
            </p:cNvPr>
            <p:cNvSpPr/>
            <p:nvPr/>
          </p:nvSpPr>
          <p:spPr>
            <a:xfrm>
              <a:off x="372235" y="3320011"/>
              <a:ext cx="1361736" cy="1361736"/>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xmlns="" id="{9A1AC8D0-5485-4139-9B1F-F55366CE68D6}"/>
                </a:ext>
              </a:extLst>
            </p:cNvPr>
            <p:cNvSpPr txBox="1"/>
            <p:nvPr/>
          </p:nvSpPr>
          <p:spPr>
            <a:xfrm>
              <a:off x="69823" y="3538755"/>
              <a:ext cx="1943398" cy="707886"/>
            </a:xfrm>
            <a:prstGeom prst="rect">
              <a:avLst/>
            </a:prstGeom>
            <a:noFill/>
          </p:spPr>
          <p:txBody>
            <a:bodyPr wrap="square" rtlCol="0">
              <a:spAutoFit/>
            </a:bodyPr>
            <a:lstStyle/>
            <a:p>
              <a:pPr algn="ctr"/>
              <a:r>
                <a:rPr lang="en-US" sz="2000" b="1" dirty="0" smtClean="0">
                  <a:solidFill>
                    <a:srgbClr val="E6E7E9"/>
                  </a:solidFill>
                  <a:latin typeface="Tw Cen MT" panose="020B0602020104020603" pitchFamily="34" charset="0"/>
                </a:rPr>
                <a:t>Main </a:t>
              </a:r>
            </a:p>
            <a:p>
              <a:pPr algn="ctr"/>
              <a:r>
                <a:rPr lang="en-US" sz="2000" b="1" dirty="0" smtClean="0">
                  <a:solidFill>
                    <a:srgbClr val="E6E7E9"/>
                  </a:solidFill>
                  <a:latin typeface="Tw Cen MT" panose="020B0602020104020603" pitchFamily="34" charset="0"/>
                </a:rPr>
                <a:t>Branches</a:t>
              </a:r>
              <a:endParaRPr lang="en-US" sz="2000" b="1" dirty="0">
                <a:solidFill>
                  <a:srgbClr val="E6E7E9"/>
                </a:solidFill>
                <a:latin typeface="Tw Cen MT" panose="020B0602020104020603" pitchFamily="34" charset="0"/>
              </a:endParaRPr>
            </a:p>
          </p:txBody>
        </p:sp>
      </p:grpSp>
      <p:sp>
        <p:nvSpPr>
          <p:cNvPr id="42" name="TextBox 41">
            <a:extLst>
              <a:ext uri="{FF2B5EF4-FFF2-40B4-BE49-F238E27FC236}">
                <a16:creationId xmlns:a16="http://schemas.microsoft.com/office/drawing/2014/main" xmlns="" id="{25E23A45-0798-4770-821D-672E4AE16918}"/>
              </a:ext>
            </a:extLst>
          </p:cNvPr>
          <p:cNvSpPr txBox="1"/>
          <p:nvPr/>
        </p:nvSpPr>
        <p:spPr>
          <a:xfrm>
            <a:off x="8960394" y="1055219"/>
            <a:ext cx="2603130" cy="1200329"/>
          </a:xfrm>
          <a:prstGeom prst="rect">
            <a:avLst/>
          </a:prstGeom>
          <a:noFill/>
        </p:spPr>
        <p:txBody>
          <a:bodyPr wrap="square" rtlCol="0">
            <a:spAutoFit/>
          </a:bodyPr>
          <a:lstStyle/>
          <a:p>
            <a:r>
              <a:rPr lang="en-US" sz="2400" dirty="0" smtClean="0">
                <a:solidFill>
                  <a:srgbClr val="EF3078"/>
                </a:solidFill>
                <a:latin typeface="Tw Cen MT" panose="020B0602020104020603" pitchFamily="34" charset="0"/>
              </a:rPr>
              <a:t>Machine Learning (ML)</a:t>
            </a:r>
          </a:p>
          <a:p>
            <a:r>
              <a:rPr lang="en-US" sz="2400" dirty="0" smtClean="0">
                <a:solidFill>
                  <a:srgbClr val="EF3078"/>
                </a:solidFill>
                <a:latin typeface="Tw Cen MT" panose="020B0602020104020603" pitchFamily="34" charset="0"/>
              </a:rPr>
              <a:t>Deep Learning  </a:t>
            </a:r>
          </a:p>
        </p:txBody>
      </p:sp>
      <p:sp>
        <p:nvSpPr>
          <p:cNvPr id="44" name="TextBox 43">
            <a:extLst>
              <a:ext uri="{FF2B5EF4-FFF2-40B4-BE49-F238E27FC236}">
                <a16:creationId xmlns:a16="http://schemas.microsoft.com/office/drawing/2014/main" xmlns="" id="{5CFCE95A-F863-4CD1-8199-35E399BCEE43}"/>
              </a:ext>
            </a:extLst>
          </p:cNvPr>
          <p:cNvSpPr txBox="1"/>
          <p:nvPr/>
        </p:nvSpPr>
        <p:spPr>
          <a:xfrm>
            <a:off x="9524117" y="2368389"/>
            <a:ext cx="2210278" cy="1938992"/>
          </a:xfrm>
          <a:prstGeom prst="rect">
            <a:avLst/>
          </a:prstGeom>
          <a:noFill/>
        </p:spPr>
        <p:txBody>
          <a:bodyPr wrap="square" rtlCol="0">
            <a:spAutoFit/>
          </a:bodyPr>
          <a:lstStyle/>
          <a:p>
            <a:r>
              <a:rPr lang="en-US" sz="2400" dirty="0" smtClean="0">
                <a:solidFill>
                  <a:srgbClr val="6512AA"/>
                </a:solidFill>
                <a:latin typeface="Tw Cen MT" panose="020B0602020104020603" pitchFamily="34" charset="0"/>
              </a:rPr>
              <a:t>Computer Vision (CV) </a:t>
            </a:r>
          </a:p>
          <a:p>
            <a:r>
              <a:rPr lang="en-US" sz="2400" dirty="0" smtClean="0">
                <a:solidFill>
                  <a:srgbClr val="6512AA"/>
                </a:solidFill>
                <a:latin typeface="Tw Cen MT" panose="020B0602020104020603" pitchFamily="34" charset="0"/>
              </a:rPr>
              <a:t>Robotics &amp; Autonomous Systems </a:t>
            </a:r>
          </a:p>
        </p:txBody>
      </p:sp>
      <p:sp>
        <p:nvSpPr>
          <p:cNvPr id="48" name="TextBox 47">
            <a:extLst>
              <a:ext uri="{FF2B5EF4-FFF2-40B4-BE49-F238E27FC236}">
                <a16:creationId xmlns:a16="http://schemas.microsoft.com/office/drawing/2014/main" xmlns="" id="{3D66A8CA-19F4-4F4A-935B-4004FECE0B0A}"/>
              </a:ext>
            </a:extLst>
          </p:cNvPr>
          <p:cNvSpPr txBox="1"/>
          <p:nvPr/>
        </p:nvSpPr>
        <p:spPr>
          <a:xfrm>
            <a:off x="9576230" y="4338312"/>
            <a:ext cx="2177620" cy="1200329"/>
          </a:xfrm>
          <a:prstGeom prst="rect">
            <a:avLst/>
          </a:prstGeom>
          <a:noFill/>
        </p:spPr>
        <p:txBody>
          <a:bodyPr wrap="square" rtlCol="0">
            <a:spAutoFit/>
          </a:bodyPr>
          <a:lstStyle/>
          <a:p>
            <a:r>
              <a:rPr lang="en-US" sz="2400" dirty="0" smtClean="0">
                <a:solidFill>
                  <a:schemeClr val="accent2"/>
                </a:solidFill>
                <a:latin typeface="Tw Cen MT" panose="020B0602020104020603" pitchFamily="34" charset="0"/>
              </a:rPr>
              <a:t>Natural Language Processing (NLP) </a:t>
            </a:r>
            <a:endParaRPr lang="en-US" sz="2400" dirty="0">
              <a:solidFill>
                <a:schemeClr val="accent2"/>
              </a:solidFill>
              <a:latin typeface="Tw Cen MT" panose="020B0602020104020603" pitchFamily="34" charset="0"/>
            </a:endParaRPr>
          </a:p>
        </p:txBody>
      </p:sp>
      <p:grpSp>
        <p:nvGrpSpPr>
          <p:cNvPr id="63" name="Group 62">
            <a:extLst>
              <a:ext uri="{FF2B5EF4-FFF2-40B4-BE49-F238E27FC236}">
                <a16:creationId xmlns:a16="http://schemas.microsoft.com/office/drawing/2014/main" xmlns="" id="{6595DA0A-9880-41FE-87E3-CE92DD62B349}"/>
              </a:ext>
            </a:extLst>
          </p:cNvPr>
          <p:cNvGrpSpPr/>
          <p:nvPr/>
        </p:nvGrpSpPr>
        <p:grpSpPr>
          <a:xfrm>
            <a:off x="8303690" y="2498860"/>
            <a:ext cx="1146212" cy="1146212"/>
            <a:chOff x="8520429" y="3253462"/>
            <a:chExt cx="1146212" cy="1146212"/>
          </a:xfrm>
        </p:grpSpPr>
        <p:sp>
          <p:nvSpPr>
            <p:cNvPr id="20" name="Oval 19">
              <a:extLst>
                <a:ext uri="{FF2B5EF4-FFF2-40B4-BE49-F238E27FC236}">
                  <a16:creationId xmlns:a16="http://schemas.microsoft.com/office/drawing/2014/main" xmlns="" id="{757F1890-8D64-4551-B6C7-EB88B15E44A5}"/>
                </a:ext>
              </a:extLst>
            </p:cNvPr>
            <p:cNvSpPr/>
            <p:nvPr/>
          </p:nvSpPr>
          <p:spPr>
            <a:xfrm>
              <a:off x="8520429" y="3253462"/>
              <a:ext cx="1146212" cy="1146212"/>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a:extLst>
                <a:ext uri="{FF2B5EF4-FFF2-40B4-BE49-F238E27FC236}">
                  <a16:creationId xmlns:a16="http://schemas.microsoft.com/office/drawing/2014/main" xmlns="" id="{8B95D9A5-F343-4818-8DF5-72BB89ED2D9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743653" y="3476686"/>
              <a:ext cx="699764" cy="699764"/>
            </a:xfrm>
            <a:prstGeom prst="rect">
              <a:avLst/>
            </a:prstGeom>
          </p:spPr>
        </p:pic>
      </p:grpSp>
      <p:grpSp>
        <p:nvGrpSpPr>
          <p:cNvPr id="62" name="Group 61">
            <a:extLst>
              <a:ext uri="{FF2B5EF4-FFF2-40B4-BE49-F238E27FC236}">
                <a16:creationId xmlns:a16="http://schemas.microsoft.com/office/drawing/2014/main" xmlns="" id="{A368B01E-5C6A-4FF7-9953-F6587846580A}"/>
              </a:ext>
            </a:extLst>
          </p:cNvPr>
          <p:cNvGrpSpPr/>
          <p:nvPr/>
        </p:nvGrpSpPr>
        <p:grpSpPr>
          <a:xfrm>
            <a:off x="7644971" y="1179581"/>
            <a:ext cx="1146212" cy="1146212"/>
            <a:chOff x="7932233" y="1520592"/>
            <a:chExt cx="1146212" cy="1146212"/>
          </a:xfrm>
        </p:grpSpPr>
        <p:sp>
          <p:nvSpPr>
            <p:cNvPr id="17" name="Oval 16">
              <a:extLst>
                <a:ext uri="{FF2B5EF4-FFF2-40B4-BE49-F238E27FC236}">
                  <a16:creationId xmlns:a16="http://schemas.microsoft.com/office/drawing/2014/main" xmlns="" id="{556B1A4B-E1A2-41A8-81E6-13F865C9FEAE}"/>
                </a:ext>
              </a:extLst>
            </p:cNvPr>
            <p:cNvSpPr/>
            <p:nvPr/>
          </p:nvSpPr>
          <p:spPr>
            <a:xfrm>
              <a:off x="7932233" y="1520592"/>
              <a:ext cx="1146212" cy="114621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xmlns="" id="{73193DF5-8DA6-4C56-812C-AA549915B839}"/>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119711" y="1664946"/>
              <a:ext cx="771256" cy="771256"/>
            </a:xfrm>
            <a:prstGeom prst="rect">
              <a:avLst/>
            </a:prstGeom>
          </p:spPr>
        </p:pic>
      </p:grpSp>
      <p:grpSp>
        <p:nvGrpSpPr>
          <p:cNvPr id="64" name="Group 63">
            <a:extLst>
              <a:ext uri="{FF2B5EF4-FFF2-40B4-BE49-F238E27FC236}">
                <a16:creationId xmlns:a16="http://schemas.microsoft.com/office/drawing/2014/main" xmlns="" id="{796C400D-FFFF-40A8-AEE6-E48A7481F5E8}"/>
              </a:ext>
            </a:extLst>
          </p:cNvPr>
          <p:cNvGrpSpPr/>
          <p:nvPr/>
        </p:nvGrpSpPr>
        <p:grpSpPr>
          <a:xfrm>
            <a:off x="8303690" y="4028755"/>
            <a:ext cx="1146212" cy="1146212"/>
            <a:chOff x="7932233" y="4986332"/>
            <a:chExt cx="1146212" cy="1146212"/>
          </a:xfrm>
        </p:grpSpPr>
        <p:sp>
          <p:nvSpPr>
            <p:cNvPr id="21" name="Oval 20">
              <a:extLst>
                <a:ext uri="{FF2B5EF4-FFF2-40B4-BE49-F238E27FC236}">
                  <a16:creationId xmlns:a16="http://schemas.microsoft.com/office/drawing/2014/main" xmlns="" id="{82A495FC-D38D-410F-A2B3-A43850304062}"/>
                </a:ext>
              </a:extLst>
            </p:cNvPr>
            <p:cNvSpPr/>
            <p:nvPr/>
          </p:nvSpPr>
          <p:spPr>
            <a:xfrm>
              <a:off x="7932233" y="4986332"/>
              <a:ext cx="1146212" cy="1146212"/>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xmlns="" id="{F8392A11-74EE-4801-BBE5-B2F42D833D72}"/>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170476" y="5206278"/>
              <a:ext cx="706320" cy="706320"/>
            </a:xfrm>
            <a:prstGeom prst="rect">
              <a:avLst/>
            </a:prstGeom>
          </p:spPr>
        </p:pic>
      </p:grpSp>
      <p:sp>
        <p:nvSpPr>
          <p:cNvPr id="52" name="TextBox 51">
            <a:extLst>
              <a:ext uri="{FF2B5EF4-FFF2-40B4-BE49-F238E27FC236}">
                <a16:creationId xmlns:a16="http://schemas.microsoft.com/office/drawing/2014/main" xmlns="" id="{3D66A8CA-19F4-4F4A-935B-4004FECE0B0A}"/>
              </a:ext>
            </a:extLst>
          </p:cNvPr>
          <p:cNvSpPr txBox="1"/>
          <p:nvPr/>
        </p:nvSpPr>
        <p:spPr>
          <a:xfrm>
            <a:off x="8595340" y="5910437"/>
            <a:ext cx="1961780" cy="461665"/>
          </a:xfrm>
          <a:prstGeom prst="rect">
            <a:avLst/>
          </a:prstGeom>
          <a:noFill/>
        </p:spPr>
        <p:txBody>
          <a:bodyPr wrap="square" rtlCol="0">
            <a:spAutoFit/>
          </a:bodyPr>
          <a:lstStyle/>
          <a:p>
            <a:r>
              <a:rPr lang="en-US" sz="2400" b="1" dirty="0" smtClean="0">
                <a:solidFill>
                  <a:srgbClr val="00B0F0"/>
                </a:solidFill>
                <a:latin typeface="Tw Cen MT" panose="020B0602020104020603" pitchFamily="34" charset="0"/>
              </a:rPr>
              <a:t>Applications</a:t>
            </a:r>
            <a:endParaRPr lang="en-US" sz="2400" b="1" dirty="0">
              <a:solidFill>
                <a:srgbClr val="00B0F0"/>
              </a:solidFill>
              <a:latin typeface="Tw Cen MT" panose="020B0602020104020603" pitchFamily="34" charset="0"/>
            </a:endParaRPr>
          </a:p>
        </p:txBody>
      </p:sp>
      <p:grpSp>
        <p:nvGrpSpPr>
          <p:cNvPr id="69" name="Group 68">
            <a:extLst>
              <a:ext uri="{FF2B5EF4-FFF2-40B4-BE49-F238E27FC236}">
                <a16:creationId xmlns:a16="http://schemas.microsoft.com/office/drawing/2014/main" xmlns="" id="{796C400D-FFFF-40A8-AEE6-E48A7481F5E8}"/>
              </a:ext>
            </a:extLst>
          </p:cNvPr>
          <p:cNvGrpSpPr/>
          <p:nvPr/>
        </p:nvGrpSpPr>
        <p:grpSpPr>
          <a:xfrm>
            <a:off x="7541591" y="5429327"/>
            <a:ext cx="1146212" cy="1146212"/>
            <a:chOff x="7932233" y="4986332"/>
            <a:chExt cx="1146212" cy="1146212"/>
          </a:xfrm>
        </p:grpSpPr>
        <p:sp>
          <p:nvSpPr>
            <p:cNvPr id="70" name="Oval 69">
              <a:extLst>
                <a:ext uri="{FF2B5EF4-FFF2-40B4-BE49-F238E27FC236}">
                  <a16:creationId xmlns:a16="http://schemas.microsoft.com/office/drawing/2014/main" xmlns="" id="{82A495FC-D38D-410F-A2B3-A43850304062}"/>
                </a:ext>
              </a:extLst>
            </p:cNvPr>
            <p:cNvSpPr/>
            <p:nvPr/>
          </p:nvSpPr>
          <p:spPr>
            <a:xfrm>
              <a:off x="7932233" y="4986332"/>
              <a:ext cx="1146212" cy="1146212"/>
            </a:xfrm>
            <a:prstGeom prst="ellipse">
              <a:avLst/>
            </a:prstGeom>
            <a:solidFill>
              <a:srgbClr val="6512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xmlns="" id="{F8392A11-74EE-4801-BBE5-B2F42D833D72}"/>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8170476" y="5206278"/>
              <a:ext cx="706320" cy="706320"/>
            </a:xfrm>
            <a:prstGeom prst="rect">
              <a:avLst/>
            </a:prstGeom>
          </p:spPr>
        </p:pic>
      </p:grpSp>
      <p:pic>
        <p:nvPicPr>
          <p:cNvPr id="74" name="Picture 73">
            <a:extLst>
              <a:ext uri="{FF2B5EF4-FFF2-40B4-BE49-F238E27FC236}">
                <a16:creationId xmlns:a16="http://schemas.microsoft.com/office/drawing/2014/main" xmlns="" id="{F8392A11-74EE-4801-BBE5-B2F42D833D72}"/>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flipH="1">
            <a:off x="7807586" y="5649272"/>
            <a:ext cx="678567" cy="678567"/>
          </a:xfrm>
          <a:prstGeom prst="rect">
            <a:avLst/>
          </a:prstGeom>
        </p:spPr>
      </p:pic>
    </p:spTree>
    <p:extLst>
      <p:ext uri="{BB962C8B-B14F-4D97-AF65-F5344CB8AC3E}">
        <p14:creationId xmlns="" xmlns:p14="http://schemas.microsoft.com/office/powerpoint/2010/main" val="3448080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20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ppt_w</p:attrName>
                                        </p:attrNameLst>
                                      </p:cBhvr>
                                      <p:tavLst>
                                        <p:tav tm="0">
                                          <p:val>
                                            <p:fltVal val="0"/>
                                          </p:val>
                                        </p:tav>
                                        <p:tav tm="100000">
                                          <p:val>
                                            <p:strVal val="#ppt_w"/>
                                          </p:val>
                                        </p:tav>
                                      </p:tavLst>
                                    </p:anim>
                                    <p:anim calcmode="lin" valueType="num">
                                      <p:cBhvr>
                                        <p:cTn id="34" dur="500" fill="hold"/>
                                        <p:tgtEl>
                                          <p:spTgt spid="62"/>
                                        </p:tgtEl>
                                        <p:attrNameLst>
                                          <p:attrName>ppt_h</p:attrName>
                                        </p:attrNameLst>
                                      </p:cBhvr>
                                      <p:tavLst>
                                        <p:tav tm="0">
                                          <p:val>
                                            <p:fltVal val="0"/>
                                          </p:val>
                                        </p:tav>
                                        <p:tav tm="100000">
                                          <p:val>
                                            <p:strVal val="#ppt_h"/>
                                          </p:val>
                                        </p:tav>
                                      </p:tavLst>
                                    </p:anim>
                                    <p:animEffect transition="in" filter="fade">
                                      <p:cBhvr>
                                        <p:cTn id="35" dur="500"/>
                                        <p:tgtEl>
                                          <p:spTgt spid="62"/>
                                        </p:tgtEl>
                                      </p:cBhvr>
                                    </p:animEffect>
                                  </p:childTnLst>
                                </p:cTn>
                              </p:par>
                              <p:par>
                                <p:cTn id="36" presetID="53" presetClass="entr" presetSubtype="16" fill="hold" nodeType="withEffect">
                                  <p:stCondLst>
                                    <p:cond delay="0"/>
                                  </p:stCondLst>
                                  <p:childTnLst>
                                    <p:set>
                                      <p:cBhvr>
                                        <p:cTn id="37" dur="1" fill="hold">
                                          <p:stCondLst>
                                            <p:cond delay="0"/>
                                          </p:stCondLst>
                                        </p:cTn>
                                        <p:tgtEl>
                                          <p:spTgt spid="63"/>
                                        </p:tgtEl>
                                        <p:attrNameLst>
                                          <p:attrName>style.visibility</p:attrName>
                                        </p:attrNameLst>
                                      </p:cBhvr>
                                      <p:to>
                                        <p:strVal val="visible"/>
                                      </p:to>
                                    </p:set>
                                    <p:anim calcmode="lin" valueType="num">
                                      <p:cBhvr>
                                        <p:cTn id="38" dur="500" fill="hold"/>
                                        <p:tgtEl>
                                          <p:spTgt spid="63"/>
                                        </p:tgtEl>
                                        <p:attrNameLst>
                                          <p:attrName>ppt_w</p:attrName>
                                        </p:attrNameLst>
                                      </p:cBhvr>
                                      <p:tavLst>
                                        <p:tav tm="0">
                                          <p:val>
                                            <p:fltVal val="0"/>
                                          </p:val>
                                        </p:tav>
                                        <p:tav tm="100000">
                                          <p:val>
                                            <p:strVal val="#ppt_w"/>
                                          </p:val>
                                        </p:tav>
                                      </p:tavLst>
                                    </p:anim>
                                    <p:anim calcmode="lin" valueType="num">
                                      <p:cBhvr>
                                        <p:cTn id="39" dur="500" fill="hold"/>
                                        <p:tgtEl>
                                          <p:spTgt spid="63"/>
                                        </p:tgtEl>
                                        <p:attrNameLst>
                                          <p:attrName>ppt_h</p:attrName>
                                        </p:attrNameLst>
                                      </p:cBhvr>
                                      <p:tavLst>
                                        <p:tav tm="0">
                                          <p:val>
                                            <p:fltVal val="0"/>
                                          </p:val>
                                        </p:tav>
                                        <p:tav tm="100000">
                                          <p:val>
                                            <p:strVal val="#ppt_h"/>
                                          </p:val>
                                        </p:tav>
                                      </p:tavLst>
                                    </p:anim>
                                    <p:animEffect transition="in" filter="fade">
                                      <p:cBhvr>
                                        <p:cTn id="40" dur="500"/>
                                        <p:tgtEl>
                                          <p:spTgt spid="63"/>
                                        </p:tgtEl>
                                      </p:cBhvr>
                                    </p:animEffect>
                                  </p:childTnLst>
                                </p:cTn>
                              </p:par>
                              <p:par>
                                <p:cTn id="41" presetID="53" presetClass="entr" presetSubtype="16"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ppt_w</p:attrName>
                                        </p:attrNameLst>
                                      </p:cBhvr>
                                      <p:tavLst>
                                        <p:tav tm="0">
                                          <p:val>
                                            <p:fltVal val="0"/>
                                          </p:val>
                                        </p:tav>
                                        <p:tav tm="100000">
                                          <p:val>
                                            <p:strVal val="#ppt_w"/>
                                          </p:val>
                                        </p:tav>
                                      </p:tavLst>
                                    </p:anim>
                                    <p:anim calcmode="lin" valueType="num">
                                      <p:cBhvr>
                                        <p:cTn id="44" dur="500" fill="hold"/>
                                        <p:tgtEl>
                                          <p:spTgt spid="64"/>
                                        </p:tgtEl>
                                        <p:attrNameLst>
                                          <p:attrName>ppt_h</p:attrName>
                                        </p:attrNameLst>
                                      </p:cBhvr>
                                      <p:tavLst>
                                        <p:tav tm="0">
                                          <p:val>
                                            <p:fltVal val="0"/>
                                          </p:val>
                                        </p:tav>
                                        <p:tav tm="100000">
                                          <p:val>
                                            <p:strVal val="#ppt_h"/>
                                          </p:val>
                                        </p:tav>
                                      </p:tavLst>
                                    </p:anim>
                                    <p:animEffect transition="in" filter="fade">
                                      <p:cBhvr>
                                        <p:cTn id="45" dur="500"/>
                                        <p:tgtEl>
                                          <p:spTgt spid="64"/>
                                        </p:tgtEl>
                                      </p:cBhvr>
                                    </p:animEffect>
                                  </p:childTnLst>
                                </p:cTn>
                              </p:par>
                              <p:par>
                                <p:cTn id="46" presetID="53" presetClass="entr" presetSubtype="16"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 calcmode="lin" valueType="num">
                                      <p:cBhvr>
                                        <p:cTn id="48" dur="500" fill="hold"/>
                                        <p:tgtEl>
                                          <p:spTgt spid="69"/>
                                        </p:tgtEl>
                                        <p:attrNameLst>
                                          <p:attrName>ppt_w</p:attrName>
                                        </p:attrNameLst>
                                      </p:cBhvr>
                                      <p:tavLst>
                                        <p:tav tm="0">
                                          <p:val>
                                            <p:fltVal val="0"/>
                                          </p:val>
                                        </p:tav>
                                        <p:tav tm="100000">
                                          <p:val>
                                            <p:strVal val="#ppt_w"/>
                                          </p:val>
                                        </p:tav>
                                      </p:tavLst>
                                    </p:anim>
                                    <p:anim calcmode="lin" valueType="num">
                                      <p:cBhvr>
                                        <p:cTn id="49" dur="500" fill="hold"/>
                                        <p:tgtEl>
                                          <p:spTgt spid="69"/>
                                        </p:tgtEl>
                                        <p:attrNameLst>
                                          <p:attrName>ppt_h</p:attrName>
                                        </p:attrNameLst>
                                      </p:cBhvr>
                                      <p:tavLst>
                                        <p:tav tm="0">
                                          <p:val>
                                            <p:fltVal val="0"/>
                                          </p:val>
                                        </p:tav>
                                        <p:tav tm="100000">
                                          <p:val>
                                            <p:strVal val="#ppt_h"/>
                                          </p:val>
                                        </p:tav>
                                      </p:tavLst>
                                    </p:anim>
                                    <p:animEffect transition="in" filter="fade">
                                      <p:cBhvr>
                                        <p:cTn id="50" dur="500"/>
                                        <p:tgtEl>
                                          <p:spTgt spid="6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 calcmode="lin" valueType="num">
                                      <p:cBhvr>
                                        <p:cTn id="58" dur="500" fill="hold"/>
                                        <p:tgtEl>
                                          <p:spTgt spid="44"/>
                                        </p:tgtEl>
                                        <p:attrNameLst>
                                          <p:attrName>ppt_w</p:attrName>
                                        </p:attrNameLst>
                                      </p:cBhvr>
                                      <p:tavLst>
                                        <p:tav tm="0">
                                          <p:val>
                                            <p:fltVal val="0"/>
                                          </p:val>
                                        </p:tav>
                                        <p:tav tm="100000">
                                          <p:val>
                                            <p:strVal val="#ppt_w"/>
                                          </p:val>
                                        </p:tav>
                                      </p:tavLst>
                                    </p:anim>
                                    <p:anim calcmode="lin" valueType="num">
                                      <p:cBhvr>
                                        <p:cTn id="59" dur="500" fill="hold"/>
                                        <p:tgtEl>
                                          <p:spTgt spid="44"/>
                                        </p:tgtEl>
                                        <p:attrNameLst>
                                          <p:attrName>ppt_h</p:attrName>
                                        </p:attrNameLst>
                                      </p:cBhvr>
                                      <p:tavLst>
                                        <p:tav tm="0">
                                          <p:val>
                                            <p:fltVal val="0"/>
                                          </p:val>
                                        </p:tav>
                                        <p:tav tm="100000">
                                          <p:val>
                                            <p:strVal val="#ppt_h"/>
                                          </p:val>
                                        </p:tav>
                                      </p:tavLst>
                                    </p:anim>
                                    <p:animEffect transition="in" filter="fade">
                                      <p:cBhvr>
                                        <p:cTn id="60" dur="500"/>
                                        <p:tgtEl>
                                          <p:spTgt spid="44"/>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anim calcmode="lin" valueType="num">
                                      <p:cBhvr>
                                        <p:cTn id="63" dur="500" fill="hold"/>
                                        <p:tgtEl>
                                          <p:spTgt spid="48"/>
                                        </p:tgtEl>
                                        <p:attrNameLst>
                                          <p:attrName>ppt_w</p:attrName>
                                        </p:attrNameLst>
                                      </p:cBhvr>
                                      <p:tavLst>
                                        <p:tav tm="0">
                                          <p:val>
                                            <p:fltVal val="0"/>
                                          </p:val>
                                        </p:tav>
                                        <p:tav tm="100000">
                                          <p:val>
                                            <p:strVal val="#ppt_w"/>
                                          </p:val>
                                        </p:tav>
                                      </p:tavLst>
                                    </p:anim>
                                    <p:anim calcmode="lin" valueType="num">
                                      <p:cBhvr>
                                        <p:cTn id="64" dur="500" fill="hold"/>
                                        <p:tgtEl>
                                          <p:spTgt spid="48"/>
                                        </p:tgtEl>
                                        <p:attrNameLst>
                                          <p:attrName>ppt_h</p:attrName>
                                        </p:attrNameLst>
                                      </p:cBhvr>
                                      <p:tavLst>
                                        <p:tav tm="0">
                                          <p:val>
                                            <p:fltVal val="0"/>
                                          </p:val>
                                        </p:tav>
                                        <p:tav tm="100000">
                                          <p:val>
                                            <p:strVal val="#ppt_h"/>
                                          </p:val>
                                        </p:tav>
                                      </p:tavLst>
                                    </p:anim>
                                    <p:animEffect transition="in" filter="fade">
                                      <p:cBhvr>
                                        <p:cTn id="65" dur="500"/>
                                        <p:tgtEl>
                                          <p:spTgt spid="48"/>
                                        </p:tgtEl>
                                      </p:cBhvr>
                                    </p:animEffect>
                                  </p:childTnLst>
                                </p:cTn>
                              </p:par>
                              <p:par>
                                <p:cTn id="66" presetID="53" presetClass="entr" presetSubtype="16" fill="hold" nodeType="withEffect">
                                  <p:stCondLst>
                                    <p:cond delay="0"/>
                                  </p:stCondLst>
                                  <p:childTnLst>
                                    <p:set>
                                      <p:cBhvr>
                                        <p:cTn id="67" dur="1" fill="hold">
                                          <p:stCondLst>
                                            <p:cond delay="0"/>
                                          </p:stCondLst>
                                        </p:cTn>
                                        <p:tgtEl>
                                          <p:spTgt spid="74"/>
                                        </p:tgtEl>
                                        <p:attrNameLst>
                                          <p:attrName>style.visibility</p:attrName>
                                        </p:attrNameLst>
                                      </p:cBhvr>
                                      <p:to>
                                        <p:strVal val="visible"/>
                                      </p:to>
                                    </p:set>
                                    <p:anim calcmode="lin" valueType="num">
                                      <p:cBhvr>
                                        <p:cTn id="68" dur="500" fill="hold"/>
                                        <p:tgtEl>
                                          <p:spTgt spid="74"/>
                                        </p:tgtEl>
                                        <p:attrNameLst>
                                          <p:attrName>ppt_w</p:attrName>
                                        </p:attrNameLst>
                                      </p:cBhvr>
                                      <p:tavLst>
                                        <p:tav tm="0">
                                          <p:val>
                                            <p:fltVal val="0"/>
                                          </p:val>
                                        </p:tav>
                                        <p:tav tm="100000">
                                          <p:val>
                                            <p:strVal val="#ppt_w"/>
                                          </p:val>
                                        </p:tav>
                                      </p:tavLst>
                                    </p:anim>
                                    <p:anim calcmode="lin" valueType="num">
                                      <p:cBhvr>
                                        <p:cTn id="69" dur="500" fill="hold"/>
                                        <p:tgtEl>
                                          <p:spTgt spid="74"/>
                                        </p:tgtEl>
                                        <p:attrNameLst>
                                          <p:attrName>ppt_h</p:attrName>
                                        </p:attrNameLst>
                                      </p:cBhvr>
                                      <p:tavLst>
                                        <p:tav tm="0">
                                          <p:val>
                                            <p:fltVal val="0"/>
                                          </p:val>
                                        </p:tav>
                                        <p:tav tm="100000">
                                          <p:val>
                                            <p:strVal val="#ppt_h"/>
                                          </p:val>
                                        </p:tav>
                                      </p:tavLst>
                                    </p:anim>
                                    <p:animEffect transition="in" filter="fade">
                                      <p:cBhvr>
                                        <p:cTn id="70" dur="500"/>
                                        <p:tgtEl>
                                          <p:spTgt spid="74"/>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p:cTn id="73" dur="500" fill="hold"/>
                                        <p:tgtEl>
                                          <p:spTgt spid="52"/>
                                        </p:tgtEl>
                                        <p:attrNameLst>
                                          <p:attrName>ppt_w</p:attrName>
                                        </p:attrNameLst>
                                      </p:cBhvr>
                                      <p:tavLst>
                                        <p:tav tm="0">
                                          <p:val>
                                            <p:fltVal val="0"/>
                                          </p:val>
                                        </p:tav>
                                        <p:tav tm="100000">
                                          <p:val>
                                            <p:strVal val="#ppt_w"/>
                                          </p:val>
                                        </p:tav>
                                      </p:tavLst>
                                    </p:anim>
                                    <p:anim calcmode="lin" valueType="num">
                                      <p:cBhvr>
                                        <p:cTn id="74" dur="500" fill="hold"/>
                                        <p:tgtEl>
                                          <p:spTgt spid="52"/>
                                        </p:tgtEl>
                                        <p:attrNameLst>
                                          <p:attrName>ppt_h</p:attrName>
                                        </p:attrNameLst>
                                      </p:cBhvr>
                                      <p:tavLst>
                                        <p:tav tm="0">
                                          <p:val>
                                            <p:fltVal val="0"/>
                                          </p:val>
                                        </p:tav>
                                        <p:tav tm="100000">
                                          <p:val>
                                            <p:strVal val="#ppt_h"/>
                                          </p:val>
                                        </p:tav>
                                      </p:tavLst>
                                    </p:anim>
                                    <p:animEffect transition="in" filter="fade">
                                      <p:cBhvr>
                                        <p:cTn id="7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8"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1476" y="842972"/>
            <a:ext cx="747320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rgbClr val="EF3078"/>
                </a:solidFill>
                <a:effectLst/>
              </a:rPr>
              <a:t>ARTIFICIAL INTELLIGENCE</a:t>
            </a:r>
            <a:endParaRPr lang="en-US" sz="5400" b="1" cap="none" spc="0" dirty="0">
              <a:ln/>
              <a:solidFill>
                <a:srgbClr val="EF3078"/>
              </a:solidFill>
              <a:effectLst/>
            </a:endParaRPr>
          </a:p>
        </p:txBody>
      </p:sp>
      <p:pic>
        <p:nvPicPr>
          <p:cNvPr id="5" name="Picture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239246" y="3907315"/>
            <a:ext cx="4669477" cy="2863512"/>
          </a:xfrm>
          <a:prstGeom prst="rect">
            <a:avLst/>
          </a:prstGeom>
          <a:ln>
            <a:noFill/>
          </a:ln>
          <a:effectLst>
            <a:outerShdw blurRad="190500" algn="tl" rotWithShape="0">
              <a:srgbClr val="000000">
                <a:alpha val="70000"/>
              </a:srgbClr>
            </a:outerShdw>
          </a:effectLst>
        </p:spPr>
      </p:pic>
      <p:sp>
        <p:nvSpPr>
          <p:cNvPr id="6" name="Rectangle 5"/>
          <p:cNvSpPr/>
          <p:nvPr/>
        </p:nvSpPr>
        <p:spPr>
          <a:xfrm>
            <a:off x="618834" y="2267338"/>
            <a:ext cx="9337964" cy="954107"/>
          </a:xfrm>
          <a:prstGeom prst="rect">
            <a:avLst/>
          </a:prstGeom>
        </p:spPr>
        <p:txBody>
          <a:bodyPr wrap="square">
            <a:spAutoFit/>
          </a:bodyPr>
          <a:lstStyle/>
          <a:p>
            <a:pPr algn="just"/>
            <a:r>
              <a:rPr lang="en-IN" sz="2800" dirty="0">
                <a:solidFill>
                  <a:srgbClr val="2F528F"/>
                </a:solidFill>
                <a:latin typeface="Tw Cen MT" panose="020B0602020104020603" pitchFamily="34" charset="0"/>
              </a:rPr>
              <a:t>C</a:t>
            </a:r>
            <a:r>
              <a:rPr lang="en-IN" sz="2800" dirty="0" smtClean="0">
                <a:solidFill>
                  <a:srgbClr val="2F528F"/>
                </a:solidFill>
                <a:latin typeface="Tw Cen MT" panose="020B0602020104020603" pitchFamily="34" charset="0"/>
              </a:rPr>
              <a:t>omputer </a:t>
            </a:r>
            <a:r>
              <a:rPr lang="en-IN" sz="2800" dirty="0">
                <a:solidFill>
                  <a:srgbClr val="2F528F"/>
                </a:solidFill>
                <a:latin typeface="Tw Cen MT" panose="020B0602020104020603" pitchFamily="34" charset="0"/>
              </a:rPr>
              <a:t>science the field of AI defines itself as the study of “intelligent agents</a:t>
            </a:r>
            <a:r>
              <a:rPr lang="en-IN" sz="2800" dirty="0" smtClean="0">
                <a:solidFill>
                  <a:srgbClr val="2F528F"/>
                </a:solidFill>
                <a:latin typeface="Tw Cen MT" panose="020B0602020104020603" pitchFamily="34" charset="0"/>
              </a:rPr>
              <a:t>”.</a:t>
            </a:r>
          </a:p>
        </p:txBody>
      </p:sp>
      <p:sp>
        <p:nvSpPr>
          <p:cNvPr id="8" name="Rectangle 7"/>
          <p:cNvSpPr/>
          <p:nvPr/>
        </p:nvSpPr>
        <p:spPr>
          <a:xfrm>
            <a:off x="618834" y="4092149"/>
            <a:ext cx="6096000" cy="1815882"/>
          </a:xfrm>
          <a:prstGeom prst="rect">
            <a:avLst/>
          </a:prstGeom>
        </p:spPr>
        <p:txBody>
          <a:bodyPr>
            <a:spAutoFit/>
          </a:bodyPr>
          <a:lstStyle/>
          <a:p>
            <a:pPr algn="just"/>
            <a:r>
              <a:rPr lang="en-US" sz="2800" dirty="0" smtClean="0">
                <a:solidFill>
                  <a:srgbClr val="2F528F"/>
                </a:solidFill>
                <a:latin typeface="Tw Cen MT" panose="020B0602020104020603" pitchFamily="34" charset="0"/>
              </a:rPr>
              <a:t>“Intelligent </a:t>
            </a:r>
            <a:r>
              <a:rPr lang="en-US" sz="2800" dirty="0">
                <a:solidFill>
                  <a:srgbClr val="2F528F"/>
                </a:solidFill>
                <a:latin typeface="Tw Cen MT" panose="020B0602020104020603" pitchFamily="34" charset="0"/>
              </a:rPr>
              <a:t>agents is a system that perceives its environment and takes actions that maximize its chances of success”</a:t>
            </a:r>
            <a:endParaRPr lang="en-IN" sz="2800" dirty="0">
              <a:solidFill>
                <a:srgbClr val="2F528F"/>
              </a:solidFill>
              <a:latin typeface="Tw Cen MT" panose="020B0602020104020603" pitchFamily="34" charset="0"/>
            </a:endParaRPr>
          </a:p>
        </p:txBody>
      </p:sp>
    </p:spTree>
    <p:extLst>
      <p:ext uri="{BB962C8B-B14F-4D97-AF65-F5344CB8AC3E}">
        <p14:creationId xmlns="" xmlns:p14="http://schemas.microsoft.com/office/powerpoint/2010/main" val="339497640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1476" y="842972"/>
            <a:ext cx="348800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rgbClr val="EF3078"/>
                </a:solidFill>
                <a:effectLst/>
              </a:rPr>
              <a:t>AGENTIC AI</a:t>
            </a:r>
            <a:endParaRPr lang="en-US" sz="5400" b="1" cap="none" spc="0" dirty="0">
              <a:ln/>
              <a:solidFill>
                <a:srgbClr val="EF3078"/>
              </a:solidFill>
              <a:effectLst/>
            </a:endParaRPr>
          </a:p>
        </p:txBody>
      </p:sp>
      <p:sp>
        <p:nvSpPr>
          <p:cNvPr id="3" name="Rectangle 2"/>
          <p:cNvSpPr/>
          <p:nvPr/>
        </p:nvSpPr>
        <p:spPr>
          <a:xfrm>
            <a:off x="596531" y="1776685"/>
            <a:ext cx="10800015" cy="8402300"/>
          </a:xfrm>
          <a:prstGeom prst="rect">
            <a:avLst/>
          </a:prstGeom>
        </p:spPr>
        <p:txBody>
          <a:bodyPr wrap="square">
            <a:spAutoFit/>
          </a:bodyPr>
          <a:lstStyle/>
          <a:p>
            <a:pPr algn="just"/>
            <a:r>
              <a:rPr lang="en-US" sz="3600" dirty="0" err="1" smtClean="0"/>
              <a:t>Agentic</a:t>
            </a:r>
            <a:r>
              <a:rPr lang="en-US" sz="3600" dirty="0" smtClean="0"/>
              <a:t> AI is an autonomous artificial intelligence system capable of making decisions and performing complex tasks with minimal human intervention. </a:t>
            </a:r>
            <a:endParaRPr lang="en-US" sz="3600" dirty="0" smtClean="0"/>
          </a:p>
          <a:p>
            <a:pPr algn="just"/>
            <a:r>
              <a:rPr lang="en-US" sz="3600" dirty="0" smtClean="0"/>
              <a:t>It </a:t>
            </a:r>
            <a:r>
              <a:rPr lang="en-US" sz="3600" dirty="0" smtClean="0"/>
              <a:t>consists of AI agents that perceive, reason, act, learn, and collaborate to achieve specific goals independently, adapting in real-time to new information and obstacles</a:t>
            </a:r>
            <a:r>
              <a:rPr lang="en-US" sz="3600" dirty="0" smtClean="0"/>
              <a:t>.</a:t>
            </a:r>
          </a:p>
          <a:p>
            <a:pPr algn="just"/>
            <a:endParaRPr lang="en-US" sz="3600" dirty="0" smtClean="0">
              <a:solidFill>
                <a:srgbClr val="2F528F"/>
              </a:solidFill>
              <a:latin typeface="Tw Cen MT" panose="020B0602020104020603" pitchFamily="34" charset="0"/>
            </a:endParaRPr>
          </a:p>
          <a:p>
            <a:pPr algn="just"/>
            <a:r>
              <a:rPr lang="en-US" sz="3600" dirty="0" err="1" smtClean="0"/>
              <a:t>Agentic</a:t>
            </a:r>
            <a:r>
              <a:rPr lang="en-US" sz="3600" dirty="0" smtClean="0"/>
              <a:t> AI is an </a:t>
            </a:r>
            <a:r>
              <a:rPr lang="en-US" sz="3600" dirty="0" smtClean="0">
                <a:hlinkClick r:id="rId2"/>
              </a:rPr>
              <a:t>artificial intelligence</a:t>
            </a:r>
            <a:r>
              <a:rPr lang="en-US" sz="3600" dirty="0" smtClean="0"/>
              <a:t> system that can accomplish a specific goal with limited supervision. It consists of AI agents—machine learning models that mimic human decision-making to solve problems in real time. In a </a:t>
            </a:r>
            <a:r>
              <a:rPr lang="en-US" sz="3600" dirty="0" err="1" smtClean="0"/>
              <a:t>multiagent</a:t>
            </a:r>
            <a:r>
              <a:rPr lang="en-US" sz="3600" smtClean="0"/>
              <a:t> system, each agent performs a specific subtask required to reach the goal and their efforts are coordinated through </a:t>
            </a:r>
            <a:r>
              <a:rPr lang="en-US" sz="3600" smtClean="0">
                <a:hlinkClick r:id="rId3"/>
              </a:rPr>
              <a:t>AI orchestration</a:t>
            </a:r>
            <a:r>
              <a:rPr lang="en-US" sz="3600" smtClean="0"/>
              <a:t>.</a:t>
            </a:r>
            <a:endParaRPr lang="en-US" sz="3600" dirty="0" smtClean="0">
              <a:solidFill>
                <a:srgbClr val="2F528F"/>
              </a:solidFill>
              <a:latin typeface="Tw Cen MT" panose="020B0602020104020603" pitchFamily="34" charset="0"/>
            </a:endParaRPr>
          </a:p>
          <a:p>
            <a:pPr algn="just"/>
            <a:endParaRPr lang="en-US" sz="3600" dirty="0" smtClean="0">
              <a:solidFill>
                <a:srgbClr val="2F528F"/>
              </a:solidFill>
              <a:latin typeface="Tw Cen MT" panose="020B06020201040206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404" y="1039955"/>
            <a:ext cx="11493191" cy="4308872"/>
          </a:xfrm>
          <a:prstGeom prst="rect">
            <a:avLst/>
          </a:prstGeom>
        </p:spPr>
        <p:txBody>
          <a:bodyPr wrap="square">
            <a:spAutoFit/>
          </a:bodyPr>
          <a:lstStyle/>
          <a:p>
            <a:pPr algn="just"/>
            <a:endParaRPr lang="en-US" dirty="0" smtClean="0"/>
          </a:p>
          <a:p>
            <a:pPr algn="just"/>
            <a:r>
              <a:rPr lang="en-US" sz="3200" dirty="0" smtClean="0">
                <a:solidFill>
                  <a:srgbClr val="2F528F"/>
                </a:solidFill>
                <a:latin typeface="Tw Cen MT" panose="020B0602020104020603" pitchFamily="34" charset="0"/>
              </a:rPr>
              <a:t>EXAMPLE:</a:t>
            </a:r>
          </a:p>
          <a:p>
            <a:pPr algn="just"/>
            <a:r>
              <a:rPr lang="en-US" sz="3200" dirty="0" smtClean="0">
                <a:solidFill>
                  <a:srgbClr val="2F528F"/>
                </a:solidFill>
                <a:latin typeface="Tw Cen MT" panose="020B0602020104020603" pitchFamily="34" charset="0"/>
              </a:rPr>
              <a:t>In KEKA assistant :</a:t>
            </a:r>
          </a:p>
          <a:p>
            <a:pPr algn="just"/>
            <a:r>
              <a:rPr lang="en-US" sz="3200" dirty="0" smtClean="0">
                <a:solidFill>
                  <a:srgbClr val="2F528F"/>
                </a:solidFill>
                <a:latin typeface="Tw Cen MT" panose="020B0602020104020603" pitchFamily="34" charset="0"/>
              </a:rPr>
              <a:t>Onboard the new intern joining next Monday</a:t>
            </a:r>
          </a:p>
          <a:p>
            <a:pPr algn="just"/>
            <a:r>
              <a:rPr lang="en-US" sz="3200" dirty="0" smtClean="0">
                <a:solidFill>
                  <a:srgbClr val="2F528F"/>
                </a:solidFill>
                <a:latin typeface="Tw Cen MT" panose="020B0602020104020603" pitchFamily="34" charset="0"/>
              </a:rPr>
              <a:t>Step 1: Schedule welcome </a:t>
            </a:r>
            <a:r>
              <a:rPr lang="en-US" sz="3200" dirty="0" smtClean="0">
                <a:solidFill>
                  <a:srgbClr val="2F528F"/>
                </a:solidFill>
                <a:latin typeface="Tw Cen MT" panose="020B0602020104020603" pitchFamily="34" charset="0"/>
              </a:rPr>
              <a:t>meeting</a:t>
            </a:r>
          </a:p>
          <a:p>
            <a:pPr algn="just"/>
            <a:r>
              <a:rPr lang="en-US" sz="3200" dirty="0" smtClean="0">
                <a:solidFill>
                  <a:srgbClr val="2F528F"/>
                </a:solidFill>
                <a:latin typeface="Tw Cen MT" panose="020B0602020104020603" pitchFamily="34" charset="0"/>
              </a:rPr>
              <a:t>Step 2: Create intern’s profile in </a:t>
            </a:r>
            <a:r>
              <a:rPr lang="en-US" sz="3200" dirty="0" err="1" smtClean="0">
                <a:solidFill>
                  <a:srgbClr val="2F528F"/>
                </a:solidFill>
                <a:latin typeface="Tw Cen MT" panose="020B0602020104020603" pitchFamily="34" charset="0"/>
              </a:rPr>
              <a:t>Keka</a:t>
            </a:r>
            <a:r>
              <a:rPr lang="en-US" sz="3200" dirty="0" smtClean="0">
                <a:solidFill>
                  <a:srgbClr val="2F528F"/>
                </a:solidFill>
                <a:latin typeface="Tw Cen MT" panose="020B0602020104020603" pitchFamily="34" charset="0"/>
              </a:rPr>
              <a:t> system</a:t>
            </a:r>
          </a:p>
          <a:p>
            <a:pPr algn="just"/>
            <a:r>
              <a:rPr lang="en-US" sz="3200" dirty="0" smtClean="0">
                <a:solidFill>
                  <a:srgbClr val="2F528F"/>
                </a:solidFill>
                <a:latin typeface="Tw Cen MT" panose="020B0602020104020603" pitchFamily="34" charset="0"/>
              </a:rPr>
              <a:t>Step 3: IT Helpdesk (</a:t>
            </a:r>
            <a:r>
              <a:rPr lang="en-US" sz="3200" dirty="0" err="1" smtClean="0">
                <a:solidFill>
                  <a:srgbClr val="2F528F"/>
                </a:solidFill>
                <a:latin typeface="Tw Cen MT" panose="020B0602020104020603" pitchFamily="34" charset="0"/>
              </a:rPr>
              <a:t>wifi</a:t>
            </a:r>
            <a:r>
              <a:rPr lang="en-US" sz="3200" dirty="0" smtClean="0">
                <a:solidFill>
                  <a:srgbClr val="2F528F"/>
                </a:solidFill>
                <a:latin typeface="Tw Cen MT" panose="020B0602020104020603" pitchFamily="34" charset="0"/>
              </a:rPr>
              <a:t> credentials, </a:t>
            </a:r>
            <a:r>
              <a:rPr lang="en-US" sz="3200" dirty="0" err="1" smtClean="0">
                <a:solidFill>
                  <a:srgbClr val="2F528F"/>
                </a:solidFill>
                <a:latin typeface="Tw Cen MT" panose="020B0602020104020603" pitchFamily="34" charset="0"/>
              </a:rPr>
              <a:t>email,slacle</a:t>
            </a:r>
            <a:r>
              <a:rPr lang="en-US" sz="3200" dirty="0" smtClean="0">
                <a:solidFill>
                  <a:srgbClr val="2F528F"/>
                </a:solidFill>
                <a:latin typeface="Tw Cen MT" panose="020B0602020104020603" pitchFamily="34" charset="0"/>
              </a:rPr>
              <a:t> </a:t>
            </a:r>
            <a:r>
              <a:rPr lang="en-US" sz="3200" dirty="0" err="1" smtClean="0">
                <a:solidFill>
                  <a:srgbClr val="2F528F"/>
                </a:solidFill>
                <a:latin typeface="Tw Cen MT" panose="020B0602020104020603" pitchFamily="34" charset="0"/>
              </a:rPr>
              <a:t>sccess</a:t>
            </a:r>
            <a:endParaRPr lang="en-US" sz="3200" dirty="0" smtClean="0">
              <a:solidFill>
                <a:srgbClr val="2F528F"/>
              </a:solidFill>
              <a:latin typeface="Tw Cen MT" panose="020B0602020104020603" pitchFamily="34" charset="0"/>
            </a:endParaRPr>
          </a:p>
          <a:p>
            <a:pPr algn="just"/>
            <a:r>
              <a:rPr lang="en-US" sz="3200" dirty="0" smtClean="0">
                <a:solidFill>
                  <a:srgbClr val="2F528F"/>
                </a:solidFill>
                <a:latin typeface="Tw Cen MT" panose="020B0602020104020603" pitchFamily="34" charset="0"/>
              </a:rPr>
              <a:t>Step 4: Order laptop, ID card</a:t>
            </a:r>
          </a:p>
          <a:p>
            <a:pPr algn="just"/>
            <a:endParaRPr lang="en-US" sz="3200" dirty="0" smtClean="0">
              <a:solidFill>
                <a:srgbClr val="2F528F"/>
              </a:solidFill>
              <a:latin typeface="Tw Cen MT" panose="020B06020201040206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41730" y="3995650"/>
            <a:ext cx="4300451" cy="2123658"/>
          </a:xfrm>
          <a:prstGeom prst="rect">
            <a:avLst/>
          </a:prstGeom>
          <a:noFill/>
        </p:spPr>
        <p:txBody>
          <a:bodyPr wrap="square" rtlCol="0">
            <a:spAutoFit/>
          </a:bodyPr>
          <a:lstStyle/>
          <a:p>
            <a:pPr marL="571500" indent="-571500">
              <a:buFont typeface="Courier New" panose="02070309020205020404" pitchFamily="49" charset="0"/>
              <a:buChar char="o"/>
            </a:pPr>
            <a:r>
              <a:rPr lang="en-US" sz="4400" b="1" dirty="0" smtClean="0">
                <a:solidFill>
                  <a:srgbClr val="B7072D"/>
                </a:solidFill>
                <a:effectLst>
                  <a:outerShdw blurRad="38100" dist="38100" dir="2700000" algn="tl">
                    <a:srgbClr val="000000">
                      <a:alpha val="43137"/>
                    </a:srgbClr>
                  </a:outerShdw>
                </a:effectLst>
                <a:latin typeface="Tw Cen MT" panose="020B0602020104020603" pitchFamily="34" charset="0"/>
              </a:rPr>
              <a:t>Learn </a:t>
            </a:r>
          </a:p>
          <a:p>
            <a:pPr marL="571500" indent="-571500">
              <a:buFont typeface="Courier New" panose="02070309020205020404" pitchFamily="49" charset="0"/>
              <a:buChar char="o"/>
            </a:pPr>
            <a:r>
              <a:rPr lang="en-US" sz="4400" b="1" dirty="0" smtClean="0">
                <a:solidFill>
                  <a:srgbClr val="B7072D"/>
                </a:solidFill>
                <a:effectLst>
                  <a:outerShdw blurRad="38100" dist="38100" dir="2700000" algn="tl">
                    <a:srgbClr val="000000">
                      <a:alpha val="43137"/>
                    </a:srgbClr>
                  </a:outerShdw>
                </a:effectLst>
                <a:latin typeface="Tw Cen MT" panose="020B0602020104020603" pitchFamily="34" charset="0"/>
              </a:rPr>
              <a:t>Recognize</a:t>
            </a:r>
          </a:p>
          <a:p>
            <a:pPr marL="571500" indent="-571500">
              <a:buFont typeface="Courier New" panose="02070309020205020404" pitchFamily="49" charset="0"/>
              <a:buChar char="o"/>
            </a:pPr>
            <a:r>
              <a:rPr lang="en-US" sz="4400" b="1" dirty="0" smtClean="0">
                <a:solidFill>
                  <a:srgbClr val="B7072D"/>
                </a:solidFill>
                <a:effectLst>
                  <a:outerShdw blurRad="38100" dist="38100" dir="2700000" algn="tl">
                    <a:srgbClr val="000000">
                      <a:alpha val="43137"/>
                    </a:srgbClr>
                  </a:outerShdw>
                </a:effectLst>
                <a:latin typeface="Tw Cen MT" panose="020B0602020104020603" pitchFamily="34" charset="0"/>
              </a:rPr>
              <a:t>Act</a:t>
            </a:r>
            <a:endParaRPr lang="en-IN" sz="4400" b="1" dirty="0">
              <a:solidFill>
                <a:srgbClr val="B7072D"/>
              </a:solidFill>
              <a:effectLst>
                <a:outerShdw blurRad="38100" dist="38100" dir="2700000" algn="tl">
                  <a:srgbClr val="000000">
                    <a:alpha val="43137"/>
                  </a:srgbClr>
                </a:outerShdw>
              </a:effectLst>
              <a:latin typeface="Tw Cen MT" panose="020B0602020104020603" pitchFamily="34" charset="0"/>
            </a:endParaRPr>
          </a:p>
        </p:txBody>
      </p:sp>
      <p:sp>
        <p:nvSpPr>
          <p:cNvPr id="4" name="Rectangle 3"/>
          <p:cNvSpPr/>
          <p:nvPr/>
        </p:nvSpPr>
        <p:spPr>
          <a:xfrm>
            <a:off x="931024" y="1059936"/>
            <a:ext cx="9071958" cy="2308324"/>
          </a:xfrm>
          <a:prstGeom prst="rect">
            <a:avLst/>
          </a:prstGeom>
        </p:spPr>
        <p:txBody>
          <a:bodyPr wrap="square">
            <a:spAutoFit/>
          </a:bodyPr>
          <a:lstStyle/>
          <a:p>
            <a:pPr algn="just"/>
            <a:r>
              <a:rPr lang="en-IN" sz="3600" dirty="0">
                <a:solidFill>
                  <a:srgbClr val="2F528F"/>
                </a:solidFill>
              </a:rPr>
              <a:t>Generally, the term “AI” is used when a machine simulate functions that human’s associate with other human minds such as learning and problem solving. </a:t>
            </a:r>
          </a:p>
        </p:txBody>
      </p:sp>
    </p:spTree>
    <p:extLst>
      <p:ext uri="{BB962C8B-B14F-4D97-AF65-F5344CB8AC3E}">
        <p14:creationId xmlns="" xmlns:p14="http://schemas.microsoft.com/office/powerpoint/2010/main" val="2824038428"/>
      </p:ext>
    </p:extLst>
  </p:cSld>
  <p:clrMapOvr>
    <a:masterClrMapping/>
  </p:clrMapOvr>
  <mc:AlternateContent xmlns:mc="http://schemas.openxmlformats.org/markup-compatibility/2006">
    <mc:Choice xmlns=""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90306746237.jpg"/>
          <p:cNvPicPr>
            <a:picLocks noChangeAspect="1"/>
          </p:cNvPicPr>
          <p:nvPr/>
        </p:nvPicPr>
        <p:blipFill>
          <a:blip r:embed="rId3"/>
          <a:stretch>
            <a:fillRect/>
          </a:stretch>
        </p:blipFill>
        <p:spPr>
          <a:xfrm>
            <a:off x="-7051" y="1040860"/>
            <a:ext cx="12199051" cy="5817140"/>
          </a:xfrm>
          <a:prstGeom prst="rect">
            <a:avLst/>
          </a:prstGeom>
        </p:spPr>
      </p:pic>
      <p:sp>
        <p:nvSpPr>
          <p:cNvPr id="7" name="Rectangle 6"/>
          <p:cNvSpPr/>
          <p:nvPr/>
        </p:nvSpPr>
        <p:spPr>
          <a:xfrm>
            <a:off x="0" y="0"/>
            <a:ext cx="12192000" cy="1070043"/>
          </a:xfrm>
          <a:prstGeom prst="rect">
            <a:avLst/>
          </a:prstGeom>
          <a:solidFill>
            <a:srgbClr val="34C1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smtClean="0"/>
              <a:t>BRANCHES</a:t>
            </a:r>
            <a:endParaRPr lang="en-US" sz="7200" b="1" dirty="0"/>
          </a:p>
        </p:txBody>
      </p:sp>
    </p:spTree>
    <p:extLst>
      <p:ext uri="{BB962C8B-B14F-4D97-AF65-F5344CB8AC3E}">
        <p14:creationId xmlns="" xmlns:p14="http://schemas.microsoft.com/office/powerpoint/2010/main" val="2475418687"/>
      </p:ext>
    </p:extLst>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hine-learning (1).jpg"/>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wipe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27056</TotalTime>
  <Words>2350</Words>
  <Application>Microsoft Office PowerPoint</Application>
  <PresentationFormat>Custom</PresentationFormat>
  <Paragraphs>577</Paragraphs>
  <Slides>21</Slides>
  <Notes>17</Notes>
  <HiddenSlides>0</HiddenSlides>
  <MMClips>3</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Nahid Ahmed</dc:creator>
  <cp:lastModifiedBy>Rosemary</cp:lastModifiedBy>
  <cp:revision>433</cp:revision>
  <dcterms:created xsi:type="dcterms:W3CDTF">2017-10-30T13:02:30Z</dcterms:created>
  <dcterms:modified xsi:type="dcterms:W3CDTF">2025-09-01T08:15:05Z</dcterms:modified>
</cp:coreProperties>
</file>